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24" r:id="rId3"/>
    <p:sldId id="395" r:id="rId4"/>
    <p:sldId id="434" r:id="rId5"/>
    <p:sldId id="407" r:id="rId6"/>
    <p:sldId id="425" r:id="rId7"/>
    <p:sldId id="415" r:id="rId8"/>
    <p:sldId id="421" r:id="rId9"/>
    <p:sldId id="435" r:id="rId10"/>
    <p:sldId id="416" r:id="rId11"/>
    <p:sldId id="428" r:id="rId12"/>
    <p:sldId id="417" r:id="rId13"/>
    <p:sldId id="426" r:id="rId14"/>
    <p:sldId id="427" r:id="rId15"/>
    <p:sldId id="432" r:id="rId16"/>
    <p:sldId id="419" r:id="rId17"/>
    <p:sldId id="429" r:id="rId18"/>
    <p:sldId id="430" r:id="rId19"/>
    <p:sldId id="431" r:id="rId20"/>
    <p:sldId id="423" r:id="rId21"/>
  </p:sldIdLst>
  <p:sldSz cx="13447713" cy="7564438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300" b="1" kern="1200">
        <a:solidFill>
          <a:srgbClr val="008000"/>
        </a:solidFill>
        <a:latin typeface="Arial" charset="0"/>
        <a:ea typeface="Arial" charset="0"/>
        <a:cs typeface="Arial" charset="0"/>
      </a:defRPr>
    </a:lvl1pPr>
    <a:lvl2pPr marL="520700" indent="-63500" algn="l" rtl="0" eaLnBrk="0" fontAlgn="base" hangingPunct="0">
      <a:spcBef>
        <a:spcPct val="0"/>
      </a:spcBef>
      <a:spcAft>
        <a:spcPct val="0"/>
      </a:spcAft>
      <a:defRPr sz="2300" b="1" kern="1200">
        <a:solidFill>
          <a:srgbClr val="008000"/>
        </a:solidFill>
        <a:latin typeface="Arial" charset="0"/>
        <a:ea typeface="Arial" charset="0"/>
        <a:cs typeface="Arial" charset="0"/>
      </a:defRPr>
    </a:lvl2pPr>
    <a:lvl3pPr marL="1042988" indent="-128588" algn="l" rtl="0" eaLnBrk="0" fontAlgn="base" hangingPunct="0">
      <a:spcBef>
        <a:spcPct val="0"/>
      </a:spcBef>
      <a:spcAft>
        <a:spcPct val="0"/>
      </a:spcAft>
      <a:defRPr sz="2300" b="1" kern="1200">
        <a:solidFill>
          <a:srgbClr val="008000"/>
        </a:solidFill>
        <a:latin typeface="Arial" charset="0"/>
        <a:ea typeface="Arial" charset="0"/>
        <a:cs typeface="Arial" charset="0"/>
      </a:defRPr>
    </a:lvl3pPr>
    <a:lvl4pPr marL="1563688" indent="-192088" algn="l" rtl="0" eaLnBrk="0" fontAlgn="base" hangingPunct="0">
      <a:spcBef>
        <a:spcPct val="0"/>
      </a:spcBef>
      <a:spcAft>
        <a:spcPct val="0"/>
      </a:spcAft>
      <a:defRPr sz="2300" b="1" kern="1200">
        <a:solidFill>
          <a:srgbClr val="008000"/>
        </a:solidFill>
        <a:latin typeface="Arial" charset="0"/>
        <a:ea typeface="Arial" charset="0"/>
        <a:cs typeface="Arial" charset="0"/>
      </a:defRPr>
    </a:lvl4pPr>
    <a:lvl5pPr marL="2085975" indent="-257175" algn="l" rtl="0" eaLnBrk="0" fontAlgn="base" hangingPunct="0">
      <a:spcBef>
        <a:spcPct val="0"/>
      </a:spcBef>
      <a:spcAft>
        <a:spcPct val="0"/>
      </a:spcAft>
      <a:defRPr sz="2300" b="1" kern="1200">
        <a:solidFill>
          <a:srgbClr val="008000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2300" b="1" kern="1200">
        <a:solidFill>
          <a:srgbClr val="008000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sz="2300" b="1" kern="1200">
        <a:solidFill>
          <a:srgbClr val="008000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sz="2300" b="1" kern="1200">
        <a:solidFill>
          <a:srgbClr val="008000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sz="2300" b="1" kern="1200">
        <a:solidFill>
          <a:srgbClr val="008000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3">
          <p15:clr>
            <a:srgbClr val="A4A3A4"/>
          </p15:clr>
        </p15:guide>
        <p15:guide id="2" pos="42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FFDE06"/>
    <a:srgbClr val="0099FF"/>
    <a:srgbClr val="D39E01"/>
    <a:srgbClr val="F9E483"/>
    <a:srgbClr val="E6E6E6"/>
    <a:srgbClr val="08A1E6"/>
    <a:srgbClr val="D61E24"/>
    <a:srgbClr val="2970B1"/>
    <a:srgbClr val="7AA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37" autoAdjust="0"/>
    <p:restoredTop sz="86245" autoAdjust="0"/>
  </p:normalViewPr>
  <p:slideViewPr>
    <p:cSldViewPr>
      <p:cViewPr>
        <p:scale>
          <a:sx n="75" d="100"/>
          <a:sy n="75" d="100"/>
        </p:scale>
        <p:origin x="-1308" y="-474"/>
      </p:cViewPr>
      <p:guideLst>
        <p:guide orient="horz" pos="2383"/>
        <p:guide pos="42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74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Google%20&#1044;&#1080;&#1089;&#1082;\&#1056;&#1072;&#1073;&#1086;&#1090;&#1072;\&#1055;&#1088;&#1077;&#1079;&#1077;&#1085;&#1090;&#1072;&#1094;&#1080;&#1080;\2017-04-20-&#1055;&#1088;&#1086;&#1082;&#1091;&#1076;&#1080;&#1085;-&#1059;&#1057;\&#1043;&#1088;&#1072;&#1092;&#1080;&#1082;-&#1076;&#1083;&#1103;-MISIS.RU-&#1055;&#1086;&#1087;&#1091;&#1083;&#1103;&#1088;&#1085;&#1086;&#1077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Отчет!$B$2</c:f>
              <c:strCache>
                <c:ptCount val="1"/>
                <c:pt idx="0">
                  <c:v>Сайт НИТУ "МИСиС"</c:v>
                </c:pt>
              </c:strCache>
            </c:strRef>
          </c:tx>
          <c:spPr>
            <a:ln w="69850"/>
          </c:spPr>
          <c:marker>
            <c:symbol val="none"/>
          </c:marker>
          <c:xVal>
            <c:strRef>
              <c:f>Отчет!$A$3:$A$34</c:f>
              <c:strCache>
                <c:ptCount val="32"/>
                <c:pt idx="0">
                  <c:v>2016-08-25 - 2016-08-28</c:v>
                </c:pt>
                <c:pt idx="1">
                  <c:v>2016-08-29 - 2016-09-04</c:v>
                </c:pt>
                <c:pt idx="2">
                  <c:v>2016-09-05 - 2016-09-11</c:v>
                </c:pt>
                <c:pt idx="3">
                  <c:v>2016-09-12 - 2016-09-18</c:v>
                </c:pt>
                <c:pt idx="4">
                  <c:v>2016-09-19 - 2016-09-25</c:v>
                </c:pt>
                <c:pt idx="5">
                  <c:v>2016-09-26 - 2016-10-02</c:v>
                </c:pt>
                <c:pt idx="6">
                  <c:v>2016-10-03 - 2016-10-09</c:v>
                </c:pt>
                <c:pt idx="7">
                  <c:v>2016-10-10 - 2016-10-16</c:v>
                </c:pt>
                <c:pt idx="8">
                  <c:v>2016-10-17 - 2016-10-23</c:v>
                </c:pt>
                <c:pt idx="9">
                  <c:v>2016-10-24 - 2016-10-30</c:v>
                </c:pt>
                <c:pt idx="10">
                  <c:v>2016-10-31 - 2016-11-06</c:v>
                </c:pt>
                <c:pt idx="11">
                  <c:v>2016-11-07 - 2016-11-13</c:v>
                </c:pt>
                <c:pt idx="12">
                  <c:v>2016-11-14 - 2016-11-20</c:v>
                </c:pt>
                <c:pt idx="13">
                  <c:v>2016-11-21 - 2016-11-27</c:v>
                </c:pt>
                <c:pt idx="14">
                  <c:v>2016-11-28 - 2016-12-04</c:v>
                </c:pt>
                <c:pt idx="15">
                  <c:v>2016-12-05 - 2016-12-11</c:v>
                </c:pt>
                <c:pt idx="16">
                  <c:v>2016-12-12 - 2016-12-18</c:v>
                </c:pt>
                <c:pt idx="17">
                  <c:v>2016-12-19 - 2016-12-25</c:v>
                </c:pt>
                <c:pt idx="18">
                  <c:v>2016-12-26 - 2017-01-01</c:v>
                </c:pt>
                <c:pt idx="19">
                  <c:v>2017-01-02 - 2017-01-08</c:v>
                </c:pt>
                <c:pt idx="20">
                  <c:v>2017-01-09 - 2017-01-15</c:v>
                </c:pt>
                <c:pt idx="21">
                  <c:v>2017-01-16 - 2017-01-22</c:v>
                </c:pt>
                <c:pt idx="22">
                  <c:v>2017-01-23 - 2017-01-29</c:v>
                </c:pt>
                <c:pt idx="23">
                  <c:v>2017-01-30 - 2017-02-05</c:v>
                </c:pt>
                <c:pt idx="24">
                  <c:v>2017-02-06 - 2017-02-12</c:v>
                </c:pt>
                <c:pt idx="25">
                  <c:v>2017-02-13 - 2017-02-19</c:v>
                </c:pt>
                <c:pt idx="26">
                  <c:v>2017-02-20 - 2017-02-26</c:v>
                </c:pt>
                <c:pt idx="27">
                  <c:v>2017-02-27 - 2017-03-05</c:v>
                </c:pt>
                <c:pt idx="28">
                  <c:v>2017-03-06 - 2017-03-12</c:v>
                </c:pt>
                <c:pt idx="29">
                  <c:v>2017-03-13 - 2017-03-19</c:v>
                </c:pt>
                <c:pt idx="30">
                  <c:v>2017-03-20 - 2017-03-26</c:v>
                </c:pt>
                <c:pt idx="31">
                  <c:v>2017-03-27 - 2017-04-02</c:v>
                </c:pt>
              </c:strCache>
            </c:strRef>
          </c:xVal>
          <c:yVal>
            <c:numRef>
              <c:f>Отчет!$B$3:$B$34</c:f>
              <c:numCache>
                <c:formatCode>0</c:formatCode>
                <c:ptCount val="32"/>
                <c:pt idx="0">
                  <c:v>106550</c:v>
                </c:pt>
                <c:pt idx="1">
                  <c:v>196910</c:v>
                </c:pt>
                <c:pt idx="2">
                  <c:v>175060</c:v>
                </c:pt>
                <c:pt idx="3">
                  <c:v>130090</c:v>
                </c:pt>
                <c:pt idx="4">
                  <c:v>118650</c:v>
                </c:pt>
                <c:pt idx="5">
                  <c:v>117140</c:v>
                </c:pt>
                <c:pt idx="6">
                  <c:v>125460</c:v>
                </c:pt>
                <c:pt idx="7">
                  <c:v>109790</c:v>
                </c:pt>
                <c:pt idx="8">
                  <c:v>98920</c:v>
                </c:pt>
                <c:pt idx="9">
                  <c:v>97750</c:v>
                </c:pt>
                <c:pt idx="10">
                  <c:v>87020</c:v>
                </c:pt>
                <c:pt idx="11">
                  <c:v>111780</c:v>
                </c:pt>
                <c:pt idx="12">
                  <c:v>114090</c:v>
                </c:pt>
                <c:pt idx="13">
                  <c:v>125100</c:v>
                </c:pt>
                <c:pt idx="14">
                  <c:v>104550</c:v>
                </c:pt>
                <c:pt idx="15">
                  <c:v>111660</c:v>
                </c:pt>
                <c:pt idx="16">
                  <c:v>91350</c:v>
                </c:pt>
                <c:pt idx="17">
                  <c:v>79170</c:v>
                </c:pt>
                <c:pt idx="18">
                  <c:v>59410</c:v>
                </c:pt>
                <c:pt idx="19">
                  <c:v>46910</c:v>
                </c:pt>
                <c:pt idx="20">
                  <c:v>107280</c:v>
                </c:pt>
                <c:pt idx="21">
                  <c:v>110680</c:v>
                </c:pt>
                <c:pt idx="22">
                  <c:v>103630</c:v>
                </c:pt>
                <c:pt idx="23">
                  <c:v>116830</c:v>
                </c:pt>
                <c:pt idx="24">
                  <c:v>123760</c:v>
                </c:pt>
                <c:pt idx="25">
                  <c:v>103720</c:v>
                </c:pt>
                <c:pt idx="26">
                  <c:v>78280</c:v>
                </c:pt>
                <c:pt idx="27">
                  <c:v>103960</c:v>
                </c:pt>
                <c:pt idx="28">
                  <c:v>86700</c:v>
                </c:pt>
                <c:pt idx="29">
                  <c:v>98740</c:v>
                </c:pt>
                <c:pt idx="30">
                  <c:v>123650</c:v>
                </c:pt>
                <c:pt idx="31">
                  <c:v>111250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Отчет!$C$2</c:f>
              <c:strCache>
                <c:ptCount val="1"/>
                <c:pt idx="0">
                  <c:v>LMS Canvas</c:v>
                </c:pt>
              </c:strCache>
            </c:strRef>
          </c:tx>
          <c:spPr>
            <a:ln w="69850"/>
          </c:spPr>
          <c:marker>
            <c:symbol val="none"/>
          </c:marker>
          <c:xVal>
            <c:strRef>
              <c:f>Отчет!$A$3:$A$34</c:f>
              <c:strCache>
                <c:ptCount val="32"/>
                <c:pt idx="0">
                  <c:v>2016-08-25 - 2016-08-28</c:v>
                </c:pt>
                <c:pt idx="1">
                  <c:v>2016-08-29 - 2016-09-04</c:v>
                </c:pt>
                <c:pt idx="2">
                  <c:v>2016-09-05 - 2016-09-11</c:v>
                </c:pt>
                <c:pt idx="3">
                  <c:v>2016-09-12 - 2016-09-18</c:v>
                </c:pt>
                <c:pt idx="4">
                  <c:v>2016-09-19 - 2016-09-25</c:v>
                </c:pt>
                <c:pt idx="5">
                  <c:v>2016-09-26 - 2016-10-02</c:v>
                </c:pt>
                <c:pt idx="6">
                  <c:v>2016-10-03 - 2016-10-09</c:v>
                </c:pt>
                <c:pt idx="7">
                  <c:v>2016-10-10 - 2016-10-16</c:v>
                </c:pt>
                <c:pt idx="8">
                  <c:v>2016-10-17 - 2016-10-23</c:v>
                </c:pt>
                <c:pt idx="9">
                  <c:v>2016-10-24 - 2016-10-30</c:v>
                </c:pt>
                <c:pt idx="10">
                  <c:v>2016-10-31 - 2016-11-06</c:v>
                </c:pt>
                <c:pt idx="11">
                  <c:v>2016-11-07 - 2016-11-13</c:v>
                </c:pt>
                <c:pt idx="12">
                  <c:v>2016-11-14 - 2016-11-20</c:v>
                </c:pt>
                <c:pt idx="13">
                  <c:v>2016-11-21 - 2016-11-27</c:v>
                </c:pt>
                <c:pt idx="14">
                  <c:v>2016-11-28 - 2016-12-04</c:v>
                </c:pt>
                <c:pt idx="15">
                  <c:v>2016-12-05 - 2016-12-11</c:v>
                </c:pt>
                <c:pt idx="16">
                  <c:v>2016-12-12 - 2016-12-18</c:v>
                </c:pt>
                <c:pt idx="17">
                  <c:v>2016-12-19 - 2016-12-25</c:v>
                </c:pt>
                <c:pt idx="18">
                  <c:v>2016-12-26 - 2017-01-01</c:v>
                </c:pt>
                <c:pt idx="19">
                  <c:v>2017-01-02 - 2017-01-08</c:v>
                </c:pt>
                <c:pt idx="20">
                  <c:v>2017-01-09 - 2017-01-15</c:v>
                </c:pt>
                <c:pt idx="21">
                  <c:v>2017-01-16 - 2017-01-22</c:v>
                </c:pt>
                <c:pt idx="22">
                  <c:v>2017-01-23 - 2017-01-29</c:v>
                </c:pt>
                <c:pt idx="23">
                  <c:v>2017-01-30 - 2017-02-05</c:v>
                </c:pt>
                <c:pt idx="24">
                  <c:v>2017-02-06 - 2017-02-12</c:v>
                </c:pt>
                <c:pt idx="25">
                  <c:v>2017-02-13 - 2017-02-19</c:v>
                </c:pt>
                <c:pt idx="26">
                  <c:v>2017-02-20 - 2017-02-26</c:v>
                </c:pt>
                <c:pt idx="27">
                  <c:v>2017-02-27 - 2017-03-05</c:v>
                </c:pt>
                <c:pt idx="28">
                  <c:v>2017-03-06 - 2017-03-12</c:v>
                </c:pt>
                <c:pt idx="29">
                  <c:v>2017-03-13 - 2017-03-19</c:v>
                </c:pt>
                <c:pt idx="30">
                  <c:v>2017-03-20 - 2017-03-26</c:v>
                </c:pt>
                <c:pt idx="31">
                  <c:v>2017-03-27 - 2017-04-02</c:v>
                </c:pt>
              </c:strCache>
            </c:strRef>
          </c:xVal>
          <c:yVal>
            <c:numRef>
              <c:f>Отчет!$C$3:$C$34</c:f>
              <c:numCache>
                <c:formatCode>0</c:formatCode>
                <c:ptCount val="32"/>
                <c:pt idx="0">
                  <c:v>0</c:v>
                </c:pt>
                <c:pt idx="1">
                  <c:v>2930</c:v>
                </c:pt>
                <c:pt idx="2">
                  <c:v>5160</c:v>
                </c:pt>
                <c:pt idx="3">
                  <c:v>13830</c:v>
                </c:pt>
                <c:pt idx="4">
                  <c:v>23560</c:v>
                </c:pt>
                <c:pt idx="5">
                  <c:v>28490</c:v>
                </c:pt>
                <c:pt idx="6">
                  <c:v>25710</c:v>
                </c:pt>
                <c:pt idx="7">
                  <c:v>19980</c:v>
                </c:pt>
                <c:pt idx="8">
                  <c:v>21430</c:v>
                </c:pt>
                <c:pt idx="9">
                  <c:v>26200</c:v>
                </c:pt>
                <c:pt idx="10">
                  <c:v>19710</c:v>
                </c:pt>
                <c:pt idx="11">
                  <c:v>30680</c:v>
                </c:pt>
                <c:pt idx="12">
                  <c:v>21630</c:v>
                </c:pt>
                <c:pt idx="13">
                  <c:v>18770</c:v>
                </c:pt>
                <c:pt idx="14">
                  <c:v>29480</c:v>
                </c:pt>
                <c:pt idx="15">
                  <c:v>32000</c:v>
                </c:pt>
                <c:pt idx="16">
                  <c:v>39990</c:v>
                </c:pt>
                <c:pt idx="17">
                  <c:v>83400</c:v>
                </c:pt>
                <c:pt idx="18">
                  <c:v>14640</c:v>
                </c:pt>
                <c:pt idx="19">
                  <c:v>5220</c:v>
                </c:pt>
                <c:pt idx="20">
                  <c:v>14580</c:v>
                </c:pt>
                <c:pt idx="21">
                  <c:v>8070</c:v>
                </c:pt>
                <c:pt idx="22">
                  <c:v>4030</c:v>
                </c:pt>
                <c:pt idx="23">
                  <c:v>5900</c:v>
                </c:pt>
                <c:pt idx="24">
                  <c:v>30010</c:v>
                </c:pt>
                <c:pt idx="25">
                  <c:v>35960</c:v>
                </c:pt>
                <c:pt idx="26">
                  <c:v>36900</c:v>
                </c:pt>
                <c:pt idx="27">
                  <c:v>47170</c:v>
                </c:pt>
                <c:pt idx="28">
                  <c:v>32440</c:v>
                </c:pt>
                <c:pt idx="29">
                  <c:v>39860</c:v>
                </c:pt>
                <c:pt idx="30">
                  <c:v>48960</c:v>
                </c:pt>
                <c:pt idx="31">
                  <c:v>52820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Отчет!$D$2</c:f>
              <c:strCache>
                <c:ptCount val="1"/>
                <c:pt idx="0">
                  <c:v>Личный кабинет</c:v>
                </c:pt>
              </c:strCache>
            </c:strRef>
          </c:tx>
          <c:spPr>
            <a:ln w="69850"/>
          </c:spPr>
          <c:marker>
            <c:symbol val="none"/>
          </c:marker>
          <c:xVal>
            <c:strRef>
              <c:f>Отчет!$A$3:$A$34</c:f>
              <c:strCache>
                <c:ptCount val="32"/>
                <c:pt idx="0">
                  <c:v>2016-08-25 - 2016-08-28</c:v>
                </c:pt>
                <c:pt idx="1">
                  <c:v>2016-08-29 - 2016-09-04</c:v>
                </c:pt>
                <c:pt idx="2">
                  <c:v>2016-09-05 - 2016-09-11</c:v>
                </c:pt>
                <c:pt idx="3">
                  <c:v>2016-09-12 - 2016-09-18</c:v>
                </c:pt>
                <c:pt idx="4">
                  <c:v>2016-09-19 - 2016-09-25</c:v>
                </c:pt>
                <c:pt idx="5">
                  <c:v>2016-09-26 - 2016-10-02</c:v>
                </c:pt>
                <c:pt idx="6">
                  <c:v>2016-10-03 - 2016-10-09</c:v>
                </c:pt>
                <c:pt idx="7">
                  <c:v>2016-10-10 - 2016-10-16</c:v>
                </c:pt>
                <c:pt idx="8">
                  <c:v>2016-10-17 - 2016-10-23</c:v>
                </c:pt>
                <c:pt idx="9">
                  <c:v>2016-10-24 - 2016-10-30</c:v>
                </c:pt>
                <c:pt idx="10">
                  <c:v>2016-10-31 - 2016-11-06</c:v>
                </c:pt>
                <c:pt idx="11">
                  <c:v>2016-11-07 - 2016-11-13</c:v>
                </c:pt>
                <c:pt idx="12">
                  <c:v>2016-11-14 - 2016-11-20</c:v>
                </c:pt>
                <c:pt idx="13">
                  <c:v>2016-11-21 - 2016-11-27</c:v>
                </c:pt>
                <c:pt idx="14">
                  <c:v>2016-11-28 - 2016-12-04</c:v>
                </c:pt>
                <c:pt idx="15">
                  <c:v>2016-12-05 - 2016-12-11</c:v>
                </c:pt>
                <c:pt idx="16">
                  <c:v>2016-12-12 - 2016-12-18</c:v>
                </c:pt>
                <c:pt idx="17">
                  <c:v>2016-12-19 - 2016-12-25</c:v>
                </c:pt>
                <c:pt idx="18">
                  <c:v>2016-12-26 - 2017-01-01</c:v>
                </c:pt>
                <c:pt idx="19">
                  <c:v>2017-01-02 - 2017-01-08</c:v>
                </c:pt>
                <c:pt idx="20">
                  <c:v>2017-01-09 - 2017-01-15</c:v>
                </c:pt>
                <c:pt idx="21">
                  <c:v>2017-01-16 - 2017-01-22</c:v>
                </c:pt>
                <c:pt idx="22">
                  <c:v>2017-01-23 - 2017-01-29</c:v>
                </c:pt>
                <c:pt idx="23">
                  <c:v>2017-01-30 - 2017-02-05</c:v>
                </c:pt>
                <c:pt idx="24">
                  <c:v>2017-02-06 - 2017-02-12</c:v>
                </c:pt>
                <c:pt idx="25">
                  <c:v>2017-02-13 - 2017-02-19</c:v>
                </c:pt>
                <c:pt idx="26">
                  <c:v>2017-02-20 - 2017-02-26</c:v>
                </c:pt>
                <c:pt idx="27">
                  <c:v>2017-02-27 - 2017-03-05</c:v>
                </c:pt>
                <c:pt idx="28">
                  <c:v>2017-03-06 - 2017-03-12</c:v>
                </c:pt>
                <c:pt idx="29">
                  <c:v>2017-03-13 - 2017-03-19</c:v>
                </c:pt>
                <c:pt idx="30">
                  <c:v>2017-03-20 - 2017-03-26</c:v>
                </c:pt>
                <c:pt idx="31">
                  <c:v>2017-03-27 - 2017-04-02</c:v>
                </c:pt>
              </c:strCache>
            </c:strRef>
          </c:xVal>
          <c:yVal>
            <c:numRef>
              <c:f>Отчет!$D$3:$D$34</c:f>
              <c:numCache>
                <c:formatCode>0</c:formatCode>
                <c:ptCount val="32"/>
                <c:pt idx="0">
                  <c:v>500</c:v>
                </c:pt>
                <c:pt idx="1">
                  <c:v>5800</c:v>
                </c:pt>
                <c:pt idx="2">
                  <c:v>6040</c:v>
                </c:pt>
                <c:pt idx="3">
                  <c:v>10460</c:v>
                </c:pt>
                <c:pt idx="4">
                  <c:v>13450</c:v>
                </c:pt>
                <c:pt idx="5">
                  <c:v>11410</c:v>
                </c:pt>
                <c:pt idx="6">
                  <c:v>9430</c:v>
                </c:pt>
                <c:pt idx="7">
                  <c:v>5680</c:v>
                </c:pt>
                <c:pt idx="8">
                  <c:v>5940</c:v>
                </c:pt>
                <c:pt idx="9">
                  <c:v>5250</c:v>
                </c:pt>
                <c:pt idx="10">
                  <c:v>3630</c:v>
                </c:pt>
                <c:pt idx="11">
                  <c:v>3630</c:v>
                </c:pt>
                <c:pt idx="12">
                  <c:v>3370</c:v>
                </c:pt>
                <c:pt idx="13">
                  <c:v>3230</c:v>
                </c:pt>
                <c:pt idx="14">
                  <c:v>3510</c:v>
                </c:pt>
                <c:pt idx="15">
                  <c:v>3870</c:v>
                </c:pt>
                <c:pt idx="16">
                  <c:v>3760</c:v>
                </c:pt>
                <c:pt idx="17">
                  <c:v>5300</c:v>
                </c:pt>
                <c:pt idx="18">
                  <c:v>2900</c:v>
                </c:pt>
                <c:pt idx="19">
                  <c:v>1760</c:v>
                </c:pt>
                <c:pt idx="20">
                  <c:v>7430</c:v>
                </c:pt>
                <c:pt idx="21">
                  <c:v>9220</c:v>
                </c:pt>
                <c:pt idx="22">
                  <c:v>6930</c:v>
                </c:pt>
                <c:pt idx="23">
                  <c:v>6080</c:v>
                </c:pt>
                <c:pt idx="24">
                  <c:v>13290</c:v>
                </c:pt>
                <c:pt idx="25">
                  <c:v>13010</c:v>
                </c:pt>
                <c:pt idx="26">
                  <c:v>8960</c:v>
                </c:pt>
                <c:pt idx="27">
                  <c:v>9640</c:v>
                </c:pt>
                <c:pt idx="28">
                  <c:v>5580</c:v>
                </c:pt>
                <c:pt idx="29">
                  <c:v>6610</c:v>
                </c:pt>
                <c:pt idx="30">
                  <c:v>9320</c:v>
                </c:pt>
                <c:pt idx="31">
                  <c:v>9590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1913984"/>
        <c:axId val="262874240"/>
      </c:scatterChart>
      <c:valAx>
        <c:axId val="261913984"/>
        <c:scaling>
          <c:orientation val="minMax"/>
        </c:scaling>
        <c:delete val="0"/>
        <c:axPos val="b"/>
        <c:majorTickMark val="out"/>
        <c:minorTickMark val="none"/>
        <c:tickLblPos val="nextTo"/>
        <c:crossAx val="262874240"/>
        <c:crosses val="autoZero"/>
        <c:crossBetween val="midCat"/>
      </c:valAx>
      <c:valAx>
        <c:axId val="262874240"/>
        <c:scaling>
          <c:orientation val="minMax"/>
          <c:max val="2100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61913984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</a:defRPr>
            </a:pPr>
            <a:r>
              <a:rPr lang="ru-RU">
                <a:solidFill>
                  <a:srgbClr val="0070C0"/>
                </a:solidFill>
              </a:rPr>
              <a:t>Время посещения на сайте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Сайт НИТУ "МИСиС"</c:v>
                </c:pt>
              </c:strCache>
            </c:strRef>
          </c:tx>
          <c:spPr>
            <a:ln>
              <a:solidFill>
                <a:srgbClr val="FF0000">
                  <a:alpha val="70000"/>
                </a:srgbClr>
              </a:solidFill>
            </a:ln>
          </c:spPr>
          <c:marker>
            <c:symbol val="none"/>
          </c:marker>
          <c:cat>
            <c:numRef>
              <c:f>Лист1!$A$2:$A$63</c:f>
              <c:numCache>
                <c:formatCode>m/d/yy</c:formatCode>
                <c:ptCount val="62"/>
                <c:pt idx="0">
                  <c:v>43405</c:v>
                </c:pt>
                <c:pt idx="1">
                  <c:v>43406</c:v>
                </c:pt>
                <c:pt idx="2">
                  <c:v>43407</c:v>
                </c:pt>
                <c:pt idx="3">
                  <c:v>43408</c:v>
                </c:pt>
                <c:pt idx="4">
                  <c:v>43409</c:v>
                </c:pt>
                <c:pt idx="5">
                  <c:v>43410</c:v>
                </c:pt>
                <c:pt idx="6">
                  <c:v>43411</c:v>
                </c:pt>
                <c:pt idx="7">
                  <c:v>43412</c:v>
                </c:pt>
                <c:pt idx="8">
                  <c:v>43413</c:v>
                </c:pt>
                <c:pt idx="9">
                  <c:v>43414</c:v>
                </c:pt>
                <c:pt idx="10">
                  <c:v>43415</c:v>
                </c:pt>
                <c:pt idx="11">
                  <c:v>43416</c:v>
                </c:pt>
                <c:pt idx="12">
                  <c:v>43417</c:v>
                </c:pt>
                <c:pt idx="13">
                  <c:v>43418</c:v>
                </c:pt>
                <c:pt idx="14">
                  <c:v>43419</c:v>
                </c:pt>
                <c:pt idx="15">
                  <c:v>43420</c:v>
                </c:pt>
                <c:pt idx="16">
                  <c:v>43421</c:v>
                </c:pt>
                <c:pt idx="17">
                  <c:v>43422</c:v>
                </c:pt>
                <c:pt idx="18">
                  <c:v>43423</c:v>
                </c:pt>
                <c:pt idx="19">
                  <c:v>43424</c:v>
                </c:pt>
                <c:pt idx="20">
                  <c:v>43425</c:v>
                </c:pt>
                <c:pt idx="21">
                  <c:v>43426</c:v>
                </c:pt>
                <c:pt idx="22">
                  <c:v>43427</c:v>
                </c:pt>
                <c:pt idx="23">
                  <c:v>43428</c:v>
                </c:pt>
                <c:pt idx="24">
                  <c:v>43429</c:v>
                </c:pt>
                <c:pt idx="25">
                  <c:v>43430</c:v>
                </c:pt>
                <c:pt idx="26">
                  <c:v>43431</c:v>
                </c:pt>
                <c:pt idx="27">
                  <c:v>43432</c:v>
                </c:pt>
                <c:pt idx="28">
                  <c:v>43433</c:v>
                </c:pt>
                <c:pt idx="29">
                  <c:v>43434</c:v>
                </c:pt>
                <c:pt idx="30">
                  <c:v>43435</c:v>
                </c:pt>
                <c:pt idx="31">
                  <c:v>43436</c:v>
                </c:pt>
                <c:pt idx="32">
                  <c:v>43437</c:v>
                </c:pt>
                <c:pt idx="33">
                  <c:v>43438</c:v>
                </c:pt>
                <c:pt idx="34">
                  <c:v>43439</c:v>
                </c:pt>
                <c:pt idx="35">
                  <c:v>43440</c:v>
                </c:pt>
                <c:pt idx="36">
                  <c:v>43441</c:v>
                </c:pt>
                <c:pt idx="37">
                  <c:v>43442</c:v>
                </c:pt>
                <c:pt idx="38">
                  <c:v>43443</c:v>
                </c:pt>
                <c:pt idx="39">
                  <c:v>43444</c:v>
                </c:pt>
                <c:pt idx="40">
                  <c:v>43445</c:v>
                </c:pt>
                <c:pt idx="41">
                  <c:v>43446</c:v>
                </c:pt>
                <c:pt idx="42">
                  <c:v>43447</c:v>
                </c:pt>
                <c:pt idx="43">
                  <c:v>43448</c:v>
                </c:pt>
                <c:pt idx="44">
                  <c:v>43449</c:v>
                </c:pt>
                <c:pt idx="45">
                  <c:v>43450</c:v>
                </c:pt>
                <c:pt idx="46">
                  <c:v>43451</c:v>
                </c:pt>
                <c:pt idx="47">
                  <c:v>43452</c:v>
                </c:pt>
                <c:pt idx="48">
                  <c:v>43453</c:v>
                </c:pt>
                <c:pt idx="49">
                  <c:v>43454</c:v>
                </c:pt>
                <c:pt idx="50">
                  <c:v>43455</c:v>
                </c:pt>
                <c:pt idx="51">
                  <c:v>43456</c:v>
                </c:pt>
                <c:pt idx="52">
                  <c:v>43457</c:v>
                </c:pt>
                <c:pt idx="53">
                  <c:v>43458</c:v>
                </c:pt>
                <c:pt idx="54">
                  <c:v>43459</c:v>
                </c:pt>
                <c:pt idx="55">
                  <c:v>43460</c:v>
                </c:pt>
                <c:pt idx="56">
                  <c:v>43461</c:v>
                </c:pt>
                <c:pt idx="57">
                  <c:v>43462</c:v>
                </c:pt>
                <c:pt idx="58">
                  <c:v>43463</c:v>
                </c:pt>
                <c:pt idx="59">
                  <c:v>43464</c:v>
                </c:pt>
                <c:pt idx="60">
                  <c:v>43465</c:v>
                </c:pt>
                <c:pt idx="61">
                  <c:v>43466</c:v>
                </c:pt>
              </c:numCache>
            </c:numRef>
          </c:cat>
          <c:val>
            <c:numRef>
              <c:f>Лист1!$B$2:$B$63</c:f>
              <c:numCache>
                <c:formatCode>[$-F400]h:mm:ss\ AM/PM</c:formatCode>
                <c:ptCount val="62"/>
                <c:pt idx="0">
                  <c:v>2.5231481481481498E-3</c:v>
                </c:pt>
                <c:pt idx="1">
                  <c:v>2.3726851851851799E-3</c:v>
                </c:pt>
                <c:pt idx="2">
                  <c:v>2.38425925925926E-3</c:v>
                </c:pt>
                <c:pt idx="3">
                  <c:v>2.71990740740741E-3</c:v>
                </c:pt>
                <c:pt idx="4">
                  <c:v>2.6157407407407401E-3</c:v>
                </c:pt>
                <c:pt idx="5">
                  <c:v>2.6157407407407401E-3</c:v>
                </c:pt>
                <c:pt idx="6">
                  <c:v>2.5115740740740702E-3</c:v>
                </c:pt>
                <c:pt idx="7">
                  <c:v>2.6851851851851802E-3</c:v>
                </c:pt>
                <c:pt idx="8">
                  <c:v>2.6388888888888898E-3</c:v>
                </c:pt>
                <c:pt idx="9">
                  <c:v>2.5810185185185198E-3</c:v>
                </c:pt>
                <c:pt idx="10">
                  <c:v>2.5578703703703701E-3</c:v>
                </c:pt>
                <c:pt idx="11">
                  <c:v>2.70833333333333E-3</c:v>
                </c:pt>
                <c:pt idx="12">
                  <c:v>2.5115740740740702E-3</c:v>
                </c:pt>
                <c:pt idx="13">
                  <c:v>2.6273148148148102E-3</c:v>
                </c:pt>
                <c:pt idx="14">
                  <c:v>2.4652777777777802E-3</c:v>
                </c:pt>
                <c:pt idx="15">
                  <c:v>2.71990740740741E-3</c:v>
                </c:pt>
                <c:pt idx="16">
                  <c:v>2.0717592592592602E-3</c:v>
                </c:pt>
                <c:pt idx="17">
                  <c:v>2.5231481481481498E-3</c:v>
                </c:pt>
                <c:pt idx="18">
                  <c:v>2.7546296296296299E-3</c:v>
                </c:pt>
                <c:pt idx="19">
                  <c:v>2.5694444444444402E-3</c:v>
                </c:pt>
                <c:pt idx="20">
                  <c:v>2.70833333333333E-3</c:v>
                </c:pt>
                <c:pt idx="21">
                  <c:v>2.7546296296296299E-3</c:v>
                </c:pt>
                <c:pt idx="22">
                  <c:v>2.5347222222222199E-3</c:v>
                </c:pt>
                <c:pt idx="23">
                  <c:v>2.3726851851851799E-3</c:v>
                </c:pt>
                <c:pt idx="24">
                  <c:v>2.4074074074074102E-3</c:v>
                </c:pt>
                <c:pt idx="25">
                  <c:v>2.6967592592592599E-3</c:v>
                </c:pt>
                <c:pt idx="26">
                  <c:v>2.5115740740740702E-3</c:v>
                </c:pt>
                <c:pt idx="27">
                  <c:v>2.2222222222222201E-3</c:v>
                </c:pt>
                <c:pt idx="28">
                  <c:v>2.1412037037036999E-3</c:v>
                </c:pt>
                <c:pt idx="29">
                  <c:v>2.2569444444444399E-3</c:v>
                </c:pt>
                <c:pt idx="30">
                  <c:v>1.7592592592592601E-3</c:v>
                </c:pt>
                <c:pt idx="31">
                  <c:v>1.8981481481481501E-3</c:v>
                </c:pt>
                <c:pt idx="32">
                  <c:v>2.5694444444444402E-3</c:v>
                </c:pt>
                <c:pt idx="33">
                  <c:v>2.7662037037037E-3</c:v>
                </c:pt>
                <c:pt idx="34">
                  <c:v>2.43055555555555E-3</c:v>
                </c:pt>
                <c:pt idx="35">
                  <c:v>2.5231481481481498E-3</c:v>
                </c:pt>
                <c:pt idx="36">
                  <c:v>2.3958333333333301E-3</c:v>
                </c:pt>
                <c:pt idx="37">
                  <c:v>2.4768518518518499E-3</c:v>
                </c:pt>
                <c:pt idx="38">
                  <c:v>2.60416666666667E-3</c:v>
                </c:pt>
                <c:pt idx="39">
                  <c:v>2.8356481481481501E-3</c:v>
                </c:pt>
                <c:pt idx="40">
                  <c:v>2.5462962962963E-3</c:v>
                </c:pt>
                <c:pt idx="41">
                  <c:v>2.8703703703703699E-3</c:v>
                </c:pt>
                <c:pt idx="42">
                  <c:v>3.04398148148148E-3</c:v>
                </c:pt>
                <c:pt idx="43">
                  <c:v>3.10185185185185E-3</c:v>
                </c:pt>
                <c:pt idx="44">
                  <c:v>2.6504629629629599E-3</c:v>
                </c:pt>
                <c:pt idx="45">
                  <c:v>3.4259259259259199E-3</c:v>
                </c:pt>
                <c:pt idx="46">
                  <c:v>2.7893518518518502E-3</c:v>
                </c:pt>
                <c:pt idx="47">
                  <c:v>2.93981481481481E-3</c:v>
                </c:pt>
                <c:pt idx="48">
                  <c:v>3.1481481481481499E-3</c:v>
                </c:pt>
                <c:pt idx="49">
                  <c:v>2.71990740740741E-3</c:v>
                </c:pt>
                <c:pt idx="50">
                  <c:v>3.1481481481481499E-3</c:v>
                </c:pt>
                <c:pt idx="51">
                  <c:v>2.3726851851851799E-3</c:v>
                </c:pt>
                <c:pt idx="52">
                  <c:v>3.3101851851851799E-3</c:v>
                </c:pt>
                <c:pt idx="53">
                  <c:v>2.71990740740741E-3</c:v>
                </c:pt>
                <c:pt idx="54">
                  <c:v>2.8009259259259298E-3</c:v>
                </c:pt>
                <c:pt idx="55">
                  <c:v>2.6851851851851802E-3</c:v>
                </c:pt>
                <c:pt idx="56">
                  <c:v>2.6157407407407401E-3</c:v>
                </c:pt>
                <c:pt idx="57">
                  <c:v>2.5115740740740702E-3</c:v>
                </c:pt>
                <c:pt idx="58">
                  <c:v>2.4537037037037001E-3</c:v>
                </c:pt>
                <c:pt idx="59">
                  <c:v>2.3032407407407398E-3</c:v>
                </c:pt>
                <c:pt idx="60">
                  <c:v>1.9560185185185201E-3</c:v>
                </c:pt>
                <c:pt idx="61">
                  <c:v>2.0717592592592602E-3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LMC Canvas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Лист1!$A$2:$A$63</c:f>
              <c:numCache>
                <c:formatCode>m/d/yy</c:formatCode>
                <c:ptCount val="62"/>
                <c:pt idx="0">
                  <c:v>43405</c:v>
                </c:pt>
                <c:pt idx="1">
                  <c:v>43406</c:v>
                </c:pt>
                <c:pt idx="2">
                  <c:v>43407</c:v>
                </c:pt>
                <c:pt idx="3">
                  <c:v>43408</c:v>
                </c:pt>
                <c:pt idx="4">
                  <c:v>43409</c:v>
                </c:pt>
                <c:pt idx="5">
                  <c:v>43410</c:v>
                </c:pt>
                <c:pt idx="6">
                  <c:v>43411</c:v>
                </c:pt>
                <c:pt idx="7">
                  <c:v>43412</c:v>
                </c:pt>
                <c:pt idx="8">
                  <c:v>43413</c:v>
                </c:pt>
                <c:pt idx="9">
                  <c:v>43414</c:v>
                </c:pt>
                <c:pt idx="10">
                  <c:v>43415</c:v>
                </c:pt>
                <c:pt idx="11">
                  <c:v>43416</c:v>
                </c:pt>
                <c:pt idx="12">
                  <c:v>43417</c:v>
                </c:pt>
                <c:pt idx="13">
                  <c:v>43418</c:v>
                </c:pt>
                <c:pt idx="14">
                  <c:v>43419</c:v>
                </c:pt>
                <c:pt idx="15">
                  <c:v>43420</c:v>
                </c:pt>
                <c:pt idx="16">
                  <c:v>43421</c:v>
                </c:pt>
                <c:pt idx="17">
                  <c:v>43422</c:v>
                </c:pt>
                <c:pt idx="18">
                  <c:v>43423</c:v>
                </c:pt>
                <c:pt idx="19">
                  <c:v>43424</c:v>
                </c:pt>
                <c:pt idx="20">
                  <c:v>43425</c:v>
                </c:pt>
                <c:pt idx="21">
                  <c:v>43426</c:v>
                </c:pt>
                <c:pt idx="22">
                  <c:v>43427</c:v>
                </c:pt>
                <c:pt idx="23">
                  <c:v>43428</c:v>
                </c:pt>
                <c:pt idx="24">
                  <c:v>43429</c:v>
                </c:pt>
                <c:pt idx="25">
                  <c:v>43430</c:v>
                </c:pt>
                <c:pt idx="26">
                  <c:v>43431</c:v>
                </c:pt>
                <c:pt idx="27">
                  <c:v>43432</c:v>
                </c:pt>
                <c:pt idx="28">
                  <c:v>43433</c:v>
                </c:pt>
                <c:pt idx="29">
                  <c:v>43434</c:v>
                </c:pt>
                <c:pt idx="30">
                  <c:v>43435</c:v>
                </c:pt>
                <c:pt idx="31">
                  <c:v>43436</c:v>
                </c:pt>
                <c:pt idx="32">
                  <c:v>43437</c:v>
                </c:pt>
                <c:pt idx="33">
                  <c:v>43438</c:v>
                </c:pt>
                <c:pt idx="34">
                  <c:v>43439</c:v>
                </c:pt>
                <c:pt idx="35">
                  <c:v>43440</c:v>
                </c:pt>
                <c:pt idx="36">
                  <c:v>43441</c:v>
                </c:pt>
                <c:pt idx="37">
                  <c:v>43442</c:v>
                </c:pt>
                <c:pt idx="38">
                  <c:v>43443</c:v>
                </c:pt>
                <c:pt idx="39">
                  <c:v>43444</c:v>
                </c:pt>
                <c:pt idx="40">
                  <c:v>43445</c:v>
                </c:pt>
                <c:pt idx="41">
                  <c:v>43446</c:v>
                </c:pt>
                <c:pt idx="42">
                  <c:v>43447</c:v>
                </c:pt>
                <c:pt idx="43">
                  <c:v>43448</c:v>
                </c:pt>
                <c:pt idx="44">
                  <c:v>43449</c:v>
                </c:pt>
                <c:pt idx="45">
                  <c:v>43450</c:v>
                </c:pt>
                <c:pt idx="46">
                  <c:v>43451</c:v>
                </c:pt>
                <c:pt idx="47">
                  <c:v>43452</c:v>
                </c:pt>
                <c:pt idx="48">
                  <c:v>43453</c:v>
                </c:pt>
                <c:pt idx="49">
                  <c:v>43454</c:v>
                </c:pt>
                <c:pt idx="50">
                  <c:v>43455</c:v>
                </c:pt>
                <c:pt idx="51">
                  <c:v>43456</c:v>
                </c:pt>
                <c:pt idx="52">
                  <c:v>43457</c:v>
                </c:pt>
                <c:pt idx="53">
                  <c:v>43458</c:v>
                </c:pt>
                <c:pt idx="54">
                  <c:v>43459</c:v>
                </c:pt>
                <c:pt idx="55">
                  <c:v>43460</c:v>
                </c:pt>
                <c:pt idx="56">
                  <c:v>43461</c:v>
                </c:pt>
                <c:pt idx="57">
                  <c:v>43462</c:v>
                </c:pt>
                <c:pt idx="58">
                  <c:v>43463</c:v>
                </c:pt>
                <c:pt idx="59">
                  <c:v>43464</c:v>
                </c:pt>
                <c:pt idx="60">
                  <c:v>43465</c:v>
                </c:pt>
                <c:pt idx="61">
                  <c:v>43466</c:v>
                </c:pt>
              </c:numCache>
            </c:numRef>
          </c:cat>
          <c:val>
            <c:numRef>
              <c:f>Лист1!$C$2:$C$63</c:f>
              <c:numCache>
                <c:formatCode>[$-F400]h:mm:ss\ AM/PM</c:formatCode>
                <c:ptCount val="62"/>
                <c:pt idx="0">
                  <c:v>4.8842592592592601E-3</c:v>
                </c:pt>
                <c:pt idx="1">
                  <c:v>5.6828703703703702E-3</c:v>
                </c:pt>
                <c:pt idx="2">
                  <c:v>6.1921296296296299E-3</c:v>
                </c:pt>
                <c:pt idx="3">
                  <c:v>6.0763888888888899E-3</c:v>
                </c:pt>
                <c:pt idx="4">
                  <c:v>5.4629629629629603E-3</c:v>
                </c:pt>
                <c:pt idx="5">
                  <c:v>5.5092592592592598E-3</c:v>
                </c:pt>
                <c:pt idx="6">
                  <c:v>5.3472222222222202E-3</c:v>
                </c:pt>
                <c:pt idx="7">
                  <c:v>5.2083333333333296E-3</c:v>
                </c:pt>
                <c:pt idx="8">
                  <c:v>5.3935185185185197E-3</c:v>
                </c:pt>
                <c:pt idx="9">
                  <c:v>5.5902777777777799E-3</c:v>
                </c:pt>
                <c:pt idx="10">
                  <c:v>5.4976851851851801E-3</c:v>
                </c:pt>
                <c:pt idx="11">
                  <c:v>5.3356481481481501E-3</c:v>
                </c:pt>
                <c:pt idx="12">
                  <c:v>5.4398148148148097E-3</c:v>
                </c:pt>
                <c:pt idx="13">
                  <c:v>5.5439814814814796E-3</c:v>
                </c:pt>
                <c:pt idx="14">
                  <c:v>5.2083333333333296E-3</c:v>
                </c:pt>
                <c:pt idx="15">
                  <c:v>5.9143518518518503E-3</c:v>
                </c:pt>
                <c:pt idx="16">
                  <c:v>4.3402777777777797E-3</c:v>
                </c:pt>
                <c:pt idx="17">
                  <c:v>4.9537037037036998E-3</c:v>
                </c:pt>
                <c:pt idx="18">
                  <c:v>5.15046296296296E-3</c:v>
                </c:pt>
                <c:pt idx="19">
                  <c:v>5.1736111111111097E-3</c:v>
                </c:pt>
                <c:pt idx="20">
                  <c:v>4.7106481481481496E-3</c:v>
                </c:pt>
                <c:pt idx="21">
                  <c:v>4.5833333333333299E-3</c:v>
                </c:pt>
                <c:pt idx="22">
                  <c:v>5.0231481481481498E-3</c:v>
                </c:pt>
                <c:pt idx="23">
                  <c:v>5.4976851851851801E-3</c:v>
                </c:pt>
                <c:pt idx="24">
                  <c:v>5.3009259259259199E-3</c:v>
                </c:pt>
                <c:pt idx="25">
                  <c:v>5.86805555555555E-3</c:v>
                </c:pt>
                <c:pt idx="26">
                  <c:v>5.2546296296296299E-3</c:v>
                </c:pt>
                <c:pt idx="27">
                  <c:v>5.4629629629629603E-3</c:v>
                </c:pt>
                <c:pt idx="28">
                  <c:v>5.5555555555555497E-3</c:v>
                </c:pt>
                <c:pt idx="29">
                  <c:v>5.9143518518518503E-3</c:v>
                </c:pt>
                <c:pt idx="30">
                  <c:v>5.4050925925925898E-3</c:v>
                </c:pt>
                <c:pt idx="31">
                  <c:v>5.6249999999999998E-3</c:v>
                </c:pt>
                <c:pt idx="32">
                  <c:v>5.8333333333333301E-3</c:v>
                </c:pt>
                <c:pt idx="33">
                  <c:v>5.8564814814814799E-3</c:v>
                </c:pt>
                <c:pt idx="34">
                  <c:v>6.0185185185185203E-3</c:v>
                </c:pt>
                <c:pt idx="35">
                  <c:v>6.1342592592592603E-3</c:v>
                </c:pt>
                <c:pt idx="36">
                  <c:v>5.7986111111111103E-3</c:v>
                </c:pt>
                <c:pt idx="37">
                  <c:v>5.2662037037037E-3</c:v>
                </c:pt>
                <c:pt idx="38">
                  <c:v>6.0995370370370301E-3</c:v>
                </c:pt>
                <c:pt idx="39">
                  <c:v>5.8449074074074098E-3</c:v>
                </c:pt>
                <c:pt idx="40">
                  <c:v>5.6481481481481504E-3</c:v>
                </c:pt>
                <c:pt idx="41">
                  <c:v>6.2500000000000003E-3</c:v>
                </c:pt>
                <c:pt idx="42">
                  <c:v>6.0763888888888899E-3</c:v>
                </c:pt>
                <c:pt idx="43">
                  <c:v>5.7986111111111103E-3</c:v>
                </c:pt>
                <c:pt idx="44">
                  <c:v>5.8912037037036997E-3</c:v>
                </c:pt>
                <c:pt idx="45">
                  <c:v>6.1689814814814802E-3</c:v>
                </c:pt>
                <c:pt idx="46">
                  <c:v>5.9143518518518503E-3</c:v>
                </c:pt>
                <c:pt idx="47">
                  <c:v>5.8333333333333301E-3</c:v>
                </c:pt>
                <c:pt idx="48">
                  <c:v>5.9606481481481498E-3</c:v>
                </c:pt>
                <c:pt idx="49">
                  <c:v>5.9143518518518503E-3</c:v>
                </c:pt>
                <c:pt idx="50">
                  <c:v>6.0416666666666596E-3</c:v>
                </c:pt>
                <c:pt idx="51">
                  <c:v>6.1111111111111097E-3</c:v>
                </c:pt>
                <c:pt idx="52">
                  <c:v>6.9444444444444397E-3</c:v>
                </c:pt>
                <c:pt idx="53">
                  <c:v>5.7754629629629597E-3</c:v>
                </c:pt>
                <c:pt idx="54">
                  <c:v>5.2777777777777797E-3</c:v>
                </c:pt>
                <c:pt idx="55">
                  <c:v>6.2384259259259198E-3</c:v>
                </c:pt>
                <c:pt idx="56">
                  <c:v>6.2500000000000003E-3</c:v>
                </c:pt>
                <c:pt idx="57">
                  <c:v>6.0300925925925904E-3</c:v>
                </c:pt>
                <c:pt idx="58">
                  <c:v>4.7569444444444404E-3</c:v>
                </c:pt>
                <c:pt idx="59">
                  <c:v>3.8888888888888901E-3</c:v>
                </c:pt>
                <c:pt idx="60">
                  <c:v>3.3912037037037001E-3</c:v>
                </c:pt>
                <c:pt idx="61">
                  <c:v>3.2754629629629601E-3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Личный кабинет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Лист1!$A$2:$A$63</c:f>
              <c:numCache>
                <c:formatCode>m/d/yy</c:formatCode>
                <c:ptCount val="62"/>
                <c:pt idx="0">
                  <c:v>43405</c:v>
                </c:pt>
                <c:pt idx="1">
                  <c:v>43406</c:v>
                </c:pt>
                <c:pt idx="2">
                  <c:v>43407</c:v>
                </c:pt>
                <c:pt idx="3">
                  <c:v>43408</c:v>
                </c:pt>
                <c:pt idx="4">
                  <c:v>43409</c:v>
                </c:pt>
                <c:pt idx="5">
                  <c:v>43410</c:v>
                </c:pt>
                <c:pt idx="6">
                  <c:v>43411</c:v>
                </c:pt>
                <c:pt idx="7">
                  <c:v>43412</c:v>
                </c:pt>
                <c:pt idx="8">
                  <c:v>43413</c:v>
                </c:pt>
                <c:pt idx="9">
                  <c:v>43414</c:v>
                </c:pt>
                <c:pt idx="10">
                  <c:v>43415</c:v>
                </c:pt>
                <c:pt idx="11">
                  <c:v>43416</c:v>
                </c:pt>
                <c:pt idx="12">
                  <c:v>43417</c:v>
                </c:pt>
                <c:pt idx="13">
                  <c:v>43418</c:v>
                </c:pt>
                <c:pt idx="14">
                  <c:v>43419</c:v>
                </c:pt>
                <c:pt idx="15">
                  <c:v>43420</c:v>
                </c:pt>
                <c:pt idx="16">
                  <c:v>43421</c:v>
                </c:pt>
                <c:pt idx="17">
                  <c:v>43422</c:v>
                </c:pt>
                <c:pt idx="18">
                  <c:v>43423</c:v>
                </c:pt>
                <c:pt idx="19">
                  <c:v>43424</c:v>
                </c:pt>
                <c:pt idx="20">
                  <c:v>43425</c:v>
                </c:pt>
                <c:pt idx="21">
                  <c:v>43426</c:v>
                </c:pt>
                <c:pt idx="22">
                  <c:v>43427</c:v>
                </c:pt>
                <c:pt idx="23">
                  <c:v>43428</c:v>
                </c:pt>
                <c:pt idx="24">
                  <c:v>43429</c:v>
                </c:pt>
                <c:pt idx="25">
                  <c:v>43430</c:v>
                </c:pt>
                <c:pt idx="26">
                  <c:v>43431</c:v>
                </c:pt>
                <c:pt idx="27">
                  <c:v>43432</c:v>
                </c:pt>
                <c:pt idx="28">
                  <c:v>43433</c:v>
                </c:pt>
                <c:pt idx="29">
                  <c:v>43434</c:v>
                </c:pt>
                <c:pt idx="30">
                  <c:v>43435</c:v>
                </c:pt>
                <c:pt idx="31">
                  <c:v>43436</c:v>
                </c:pt>
                <c:pt idx="32">
                  <c:v>43437</c:v>
                </c:pt>
                <c:pt idx="33">
                  <c:v>43438</c:v>
                </c:pt>
                <c:pt idx="34">
                  <c:v>43439</c:v>
                </c:pt>
                <c:pt idx="35">
                  <c:v>43440</c:v>
                </c:pt>
                <c:pt idx="36">
                  <c:v>43441</c:v>
                </c:pt>
                <c:pt idx="37">
                  <c:v>43442</c:v>
                </c:pt>
                <c:pt idx="38">
                  <c:v>43443</c:v>
                </c:pt>
                <c:pt idx="39">
                  <c:v>43444</c:v>
                </c:pt>
                <c:pt idx="40">
                  <c:v>43445</c:v>
                </c:pt>
                <c:pt idx="41">
                  <c:v>43446</c:v>
                </c:pt>
                <c:pt idx="42">
                  <c:v>43447</c:v>
                </c:pt>
                <c:pt idx="43">
                  <c:v>43448</c:v>
                </c:pt>
                <c:pt idx="44">
                  <c:v>43449</c:v>
                </c:pt>
                <c:pt idx="45">
                  <c:v>43450</c:v>
                </c:pt>
                <c:pt idx="46">
                  <c:v>43451</c:v>
                </c:pt>
                <c:pt idx="47">
                  <c:v>43452</c:v>
                </c:pt>
                <c:pt idx="48">
                  <c:v>43453</c:v>
                </c:pt>
                <c:pt idx="49">
                  <c:v>43454</c:v>
                </c:pt>
                <c:pt idx="50">
                  <c:v>43455</c:v>
                </c:pt>
                <c:pt idx="51">
                  <c:v>43456</c:v>
                </c:pt>
                <c:pt idx="52">
                  <c:v>43457</c:v>
                </c:pt>
                <c:pt idx="53">
                  <c:v>43458</c:v>
                </c:pt>
                <c:pt idx="54">
                  <c:v>43459</c:v>
                </c:pt>
                <c:pt idx="55">
                  <c:v>43460</c:v>
                </c:pt>
                <c:pt idx="56">
                  <c:v>43461</c:v>
                </c:pt>
                <c:pt idx="57">
                  <c:v>43462</c:v>
                </c:pt>
                <c:pt idx="58">
                  <c:v>43463</c:v>
                </c:pt>
                <c:pt idx="59">
                  <c:v>43464</c:v>
                </c:pt>
                <c:pt idx="60">
                  <c:v>43465</c:v>
                </c:pt>
                <c:pt idx="61">
                  <c:v>43466</c:v>
                </c:pt>
              </c:numCache>
            </c:numRef>
          </c:cat>
          <c:val>
            <c:numRef>
              <c:f>Лист1!$D$2:$D$63</c:f>
              <c:numCache>
                <c:formatCode>[$-F400]h:mm:ss\ AM/PM</c:formatCode>
                <c:ptCount val="62"/>
                <c:pt idx="0">
                  <c:v>3.2870370370370401E-3</c:v>
                </c:pt>
                <c:pt idx="1">
                  <c:v>3.54166666666667E-3</c:v>
                </c:pt>
                <c:pt idx="2">
                  <c:v>2.6157407407407401E-3</c:v>
                </c:pt>
                <c:pt idx="3">
                  <c:v>2.6851851851851802E-3</c:v>
                </c:pt>
                <c:pt idx="4">
                  <c:v>2.98611111111111E-3</c:v>
                </c:pt>
                <c:pt idx="5">
                  <c:v>3.54166666666667E-3</c:v>
                </c:pt>
                <c:pt idx="6">
                  <c:v>3.32175925925926E-3</c:v>
                </c:pt>
                <c:pt idx="7">
                  <c:v>3.8310185185185201E-3</c:v>
                </c:pt>
                <c:pt idx="8">
                  <c:v>3.2754629629629601E-3</c:v>
                </c:pt>
                <c:pt idx="9">
                  <c:v>3.2407407407407402E-3</c:v>
                </c:pt>
                <c:pt idx="10">
                  <c:v>4.4444444444444401E-3</c:v>
                </c:pt>
                <c:pt idx="11">
                  <c:v>3.7962962962963002E-3</c:v>
                </c:pt>
                <c:pt idx="12">
                  <c:v>3.4375E-3</c:v>
                </c:pt>
                <c:pt idx="13">
                  <c:v>3.2754629629629601E-3</c:v>
                </c:pt>
                <c:pt idx="14">
                  <c:v>2.9166666666666698E-3</c:v>
                </c:pt>
                <c:pt idx="15">
                  <c:v>4.2013888888888899E-3</c:v>
                </c:pt>
                <c:pt idx="16">
                  <c:v>3.32175925925926E-3</c:v>
                </c:pt>
                <c:pt idx="17">
                  <c:v>3.77314814814815E-3</c:v>
                </c:pt>
                <c:pt idx="18">
                  <c:v>4.0740740740740702E-3</c:v>
                </c:pt>
                <c:pt idx="19">
                  <c:v>2.82407407407407E-3</c:v>
                </c:pt>
                <c:pt idx="20">
                  <c:v>2.7430555555555602E-3</c:v>
                </c:pt>
                <c:pt idx="21">
                  <c:v>3.5648148148148102E-3</c:v>
                </c:pt>
                <c:pt idx="22">
                  <c:v>3.7499999999999999E-3</c:v>
                </c:pt>
                <c:pt idx="23">
                  <c:v>2.43055555555555E-3</c:v>
                </c:pt>
                <c:pt idx="24">
                  <c:v>3.4722222222222199E-3</c:v>
                </c:pt>
                <c:pt idx="25">
                  <c:v>3.77314814814815E-3</c:v>
                </c:pt>
                <c:pt idx="26">
                  <c:v>2.82407407407407E-3</c:v>
                </c:pt>
                <c:pt idx="27">
                  <c:v>2.82407407407407E-3</c:v>
                </c:pt>
                <c:pt idx="28">
                  <c:v>3.2523148148148099E-3</c:v>
                </c:pt>
                <c:pt idx="29">
                  <c:v>3.26388888888889E-3</c:v>
                </c:pt>
                <c:pt idx="30">
                  <c:v>3.3564814814814798E-3</c:v>
                </c:pt>
                <c:pt idx="31">
                  <c:v>4.4907407407407396E-3</c:v>
                </c:pt>
                <c:pt idx="32">
                  <c:v>4.7222222222222197E-3</c:v>
                </c:pt>
                <c:pt idx="33">
                  <c:v>3.3101851851851799E-3</c:v>
                </c:pt>
                <c:pt idx="34">
                  <c:v>3.81944444444444E-3</c:v>
                </c:pt>
                <c:pt idx="35">
                  <c:v>3.5185185185185202E-3</c:v>
                </c:pt>
                <c:pt idx="36">
                  <c:v>3.0671296296296302E-3</c:v>
                </c:pt>
                <c:pt idx="37">
                  <c:v>3.2291666666666701E-3</c:v>
                </c:pt>
                <c:pt idx="38">
                  <c:v>3.54166666666667E-3</c:v>
                </c:pt>
                <c:pt idx="39">
                  <c:v>2.9166666666666698E-3</c:v>
                </c:pt>
                <c:pt idx="40">
                  <c:v>3.26388888888889E-3</c:v>
                </c:pt>
                <c:pt idx="41">
                  <c:v>4.0162037037036998E-3</c:v>
                </c:pt>
                <c:pt idx="42">
                  <c:v>2.9166666666666698E-3</c:v>
                </c:pt>
                <c:pt idx="43">
                  <c:v>3.32175925925926E-3</c:v>
                </c:pt>
                <c:pt idx="44">
                  <c:v>2.93981481481481E-3</c:v>
                </c:pt>
                <c:pt idx="45">
                  <c:v>2.98611111111111E-3</c:v>
                </c:pt>
                <c:pt idx="46">
                  <c:v>3.26388888888889E-3</c:v>
                </c:pt>
                <c:pt idx="47">
                  <c:v>3.2523148148148099E-3</c:v>
                </c:pt>
                <c:pt idx="48">
                  <c:v>3.3333333333333301E-3</c:v>
                </c:pt>
                <c:pt idx="49">
                  <c:v>3.6342592592592598E-3</c:v>
                </c:pt>
                <c:pt idx="50">
                  <c:v>3.4375E-3</c:v>
                </c:pt>
                <c:pt idx="51">
                  <c:v>2.93981481481481E-3</c:v>
                </c:pt>
                <c:pt idx="52">
                  <c:v>2.98611111111111E-3</c:v>
                </c:pt>
                <c:pt idx="53">
                  <c:v>3.2060185185185199E-3</c:v>
                </c:pt>
                <c:pt idx="54">
                  <c:v>3.0902777777777799E-3</c:v>
                </c:pt>
                <c:pt idx="55">
                  <c:v>3.4722222222222199E-3</c:v>
                </c:pt>
                <c:pt idx="56">
                  <c:v>2.9282407407407399E-3</c:v>
                </c:pt>
                <c:pt idx="57">
                  <c:v>3.4027777777777802E-3</c:v>
                </c:pt>
                <c:pt idx="58">
                  <c:v>1.9560185185185201E-3</c:v>
                </c:pt>
                <c:pt idx="59">
                  <c:v>1.8287037037037E-3</c:v>
                </c:pt>
                <c:pt idx="60">
                  <c:v>1.65509259259259E-3</c:v>
                </c:pt>
                <c:pt idx="61">
                  <c:v>2.1296296296296302E-3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243712"/>
        <c:axId val="263533312"/>
      </c:lineChart>
      <c:dateAx>
        <c:axId val="144243712"/>
        <c:scaling>
          <c:orientation val="minMax"/>
        </c:scaling>
        <c:delete val="0"/>
        <c:axPos val="b"/>
        <c:numFmt formatCode="m/d/yyyy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99FF"/>
                </a:solidFill>
              </a:defRPr>
            </a:pPr>
            <a:endParaRPr lang="ru-RU"/>
          </a:p>
        </c:txPr>
        <c:crossAx val="263533312"/>
        <c:crosses val="autoZero"/>
        <c:auto val="1"/>
        <c:lblOffset val="100"/>
        <c:baseTimeUnit val="days"/>
        <c:majorUnit val="10"/>
        <c:majorTimeUnit val="days"/>
      </c:dateAx>
      <c:valAx>
        <c:axId val="263533312"/>
        <c:scaling>
          <c:orientation val="minMax"/>
          <c:max val="7.0000000000000001E-3"/>
          <c:min val="1E-3"/>
        </c:scaling>
        <c:delete val="0"/>
        <c:axPos val="l"/>
        <c:majorGridlines/>
        <c:numFmt formatCode="[$-F400]h:mm:ss\ AM/PM" sourceLinked="1"/>
        <c:majorTickMark val="none"/>
        <c:minorTickMark val="none"/>
        <c:tickLblPos val="nextTo"/>
        <c:spPr>
          <a:ln w="9525">
            <a:noFill/>
          </a:ln>
          <a:effectLst>
            <a:glow rad="292100">
              <a:srgbClr val="F9E383">
                <a:alpha val="40000"/>
              </a:srgbClr>
            </a:glow>
          </a:effectLst>
        </c:spPr>
        <c:txPr>
          <a:bodyPr/>
          <a:lstStyle/>
          <a:p>
            <a:pPr>
              <a:defRPr sz="1200" b="1">
                <a:solidFill>
                  <a:srgbClr val="0099FF"/>
                </a:solidFill>
              </a:defRPr>
            </a:pPr>
            <a:endParaRPr lang="ru-RU"/>
          </a:p>
        </c:txPr>
        <c:crossAx val="144243712"/>
        <c:crosses val="autoZero"/>
        <c:crossBetween val="midCat"/>
      </c:valAx>
      <c:spPr>
        <a:ln>
          <a:solidFill>
            <a:srgbClr val="0070C0"/>
          </a:solidFill>
        </a:ln>
      </c:spPr>
    </c:plotArea>
    <c:legend>
      <c:legendPos val="b"/>
      <c:legendEntry>
        <c:idx val="0"/>
        <c:txPr>
          <a:bodyPr/>
          <a:lstStyle/>
          <a:p>
            <a:pPr>
              <a:defRPr sz="1400" b="1">
                <a:solidFill>
                  <a:srgbClr val="0099FF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rgbClr val="0099FF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>
                <a:solidFill>
                  <a:srgbClr val="0099FF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9381797914044299"/>
          <c:y val="0.91768086115797898"/>
          <c:w val="0.63504765108613503"/>
          <c:h val="7.5296008249090399E-2"/>
        </c:manualLayout>
      </c:layout>
      <c:overlay val="0"/>
      <c:txPr>
        <a:bodyPr/>
        <a:lstStyle/>
        <a:p>
          <a:pPr>
            <a:defRPr>
              <a:solidFill>
                <a:srgbClr val="0099F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63FCCA-DDA8-489E-A3DF-F0F2A6BB254F}" type="doc">
      <dgm:prSet loTypeId="urn:microsoft.com/office/officeart/2005/8/layout/l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7010AB1-606E-42BD-9716-74D27F2C013F}">
      <dgm:prSet phldrT="[Текст]" custT="1"/>
      <dgm:spPr>
        <a:xfrm>
          <a:off x="1120948" y="0"/>
          <a:ext cx="2969066" cy="742266"/>
        </a:xfrm>
        <a:solidFill>
          <a:srgbClr val="FFDE06"/>
        </a:solidFill>
      </dgm:spPr>
      <dgm:t>
        <a:bodyPr/>
        <a:lstStyle/>
        <a:p>
          <a:r>
            <a:rPr lang="ru-RU" sz="2000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Формирование заявки из личного кабинета</a:t>
          </a:r>
          <a:endParaRPr lang="ru-RU" sz="2000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gm:t>
    </dgm:pt>
    <dgm:pt modelId="{CAF28339-F47A-4ADF-80F6-465BBCE71944}" type="parTrans" cxnId="{B86F0659-1379-4DC3-9457-634D11BAFAF2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95B04821-0B3C-4547-A142-A90BC2E25245}" type="sibTrans" cxnId="{B86F0659-1379-4DC3-9457-634D11BAFAF2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598BA33D-9634-488C-8878-DDDC40D9A3ED}">
      <dgm:prSet phldrT="[Текст]"/>
      <dgm:spPr>
        <a:xfrm>
          <a:off x="1120948" y="1002059"/>
          <a:ext cx="2969066" cy="742266"/>
        </a:xfrm>
      </dgm:spPr>
      <dgm:t>
        <a:bodyPr/>
        <a:lstStyle/>
        <a:p>
          <a:r>
            <a:rPr lang="ru-RU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Обучающийся выбирает нужный вид справки (заявки) отправляется запрос</a:t>
          </a:r>
          <a:endParaRPr lang="ru-RU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gm:t>
    </dgm:pt>
    <dgm:pt modelId="{39928805-726C-43BD-A87B-1CD892999D9D}" type="parTrans" cxnId="{4762EF84-0ACF-4892-B04E-9EE7A01895CD}">
      <dgm:prSet/>
      <dgm:spPr>
        <a:xfrm rot="5400000">
          <a:off x="2540533" y="807214"/>
          <a:ext cx="129896" cy="129896"/>
        </a:xfrm>
      </dgm:spPr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718C82B9-164B-4121-8B71-957B3458DB24}" type="sibTrans" cxnId="{4762EF84-0ACF-4892-B04E-9EE7A01895CD}">
      <dgm:prSet/>
      <dgm:spPr>
        <a:xfrm rot="5400000">
          <a:off x="2540533" y="1809274"/>
          <a:ext cx="129896" cy="129896"/>
        </a:xfrm>
      </dgm:spPr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88AB49AB-90D1-4028-9388-98551F0D713B}">
      <dgm:prSet phldrT="[Текст]"/>
      <dgm:spPr>
        <a:xfrm>
          <a:off x="1120948" y="2004119"/>
          <a:ext cx="2969066" cy="742266"/>
        </a:xfrm>
      </dgm:spPr>
      <dgm:t>
        <a:bodyPr/>
        <a:lstStyle/>
        <a:p>
          <a:r>
            <a:rPr lang="ru-RU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При поступлении заявки в 1с пользователь открывает заявку и запускает ее в печать (студенту приходит письмо на почту о том, что заявка оформляется)</a:t>
          </a:r>
          <a:endParaRPr lang="ru-RU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gm:t>
    </dgm:pt>
    <dgm:pt modelId="{74866262-1888-442D-870F-327E70090F26}" type="parTrans" cxnId="{3B5C1B12-EB06-44A9-A731-76FF8BC77D80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F5100CE7-FDB5-4568-9D84-1FDA21BFFDDF}" type="sibTrans" cxnId="{3B5C1B12-EB06-44A9-A731-76FF8BC77D80}">
      <dgm:prSet/>
      <dgm:spPr>
        <a:xfrm rot="5400000">
          <a:off x="2540533" y="2811334"/>
          <a:ext cx="129896" cy="129896"/>
        </a:xfrm>
      </dgm:spPr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6780A8E1-70B8-4E64-9CB0-E70E20B6DC51}">
      <dgm:prSet phldrT="[Текст]" custT="1"/>
      <dgm:spPr>
        <a:xfrm>
          <a:off x="4505684" y="0"/>
          <a:ext cx="2969066" cy="742266"/>
        </a:xfrm>
        <a:solidFill>
          <a:srgbClr val="FFDE06"/>
        </a:solidFill>
      </dgm:spPr>
      <dgm:t>
        <a:bodyPr/>
        <a:lstStyle/>
        <a:p>
          <a:r>
            <a:rPr lang="ru-RU" sz="2000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Формирование заявки лично</a:t>
          </a:r>
          <a:endParaRPr lang="ru-RU" sz="2000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gm:t>
    </dgm:pt>
    <dgm:pt modelId="{9DC8C844-99E8-4194-AD4E-6DD079E716D1}" type="parTrans" cxnId="{81FA96B8-5334-4B1F-88E0-7C9BFE786458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C6C9EF59-2987-49A5-9A9D-D3A7FBEC4BA3}" type="sibTrans" cxnId="{81FA96B8-5334-4B1F-88E0-7C9BFE786458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8C5D45CF-D0F1-46CE-9B79-5C8A140E391F}">
      <dgm:prSet phldrT="[Текст]"/>
      <dgm:spPr>
        <a:xfrm>
          <a:off x="4505684" y="1002059"/>
          <a:ext cx="2969066" cy="742266"/>
        </a:xfrm>
      </dgm:spPr>
      <dgm:t>
        <a:bodyPr/>
        <a:lstStyle/>
        <a:p>
          <a:r>
            <a:rPr lang="ru-RU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Оператор создает заявку</a:t>
          </a:r>
          <a:endParaRPr lang="ru-RU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gm:t>
    </dgm:pt>
    <dgm:pt modelId="{85D5892B-E3CE-40D5-B603-A62C5E580658}" type="parTrans" cxnId="{7F02EC23-4205-4BAF-9807-5C3048F756AF}">
      <dgm:prSet/>
      <dgm:spPr>
        <a:xfrm rot="5400000">
          <a:off x="5925268" y="807214"/>
          <a:ext cx="129896" cy="129896"/>
        </a:xfrm>
      </dgm:spPr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01FB6D1E-A6C4-4CD0-83C0-08DE6C63540A}" type="sibTrans" cxnId="{7F02EC23-4205-4BAF-9807-5C3048F756AF}">
      <dgm:prSet/>
      <dgm:spPr>
        <a:xfrm rot="5400000">
          <a:off x="5925268" y="1809274"/>
          <a:ext cx="129896" cy="129896"/>
        </a:xfrm>
      </dgm:spPr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ED1EE1EE-810C-4E19-82D7-8772EB020B74}">
      <dgm:prSet phldrT="[Текст]"/>
      <dgm:spPr>
        <a:xfrm>
          <a:off x="4505684" y="2004119"/>
          <a:ext cx="2969066" cy="742266"/>
        </a:xfrm>
      </dgm:spPr>
      <dgm:t>
        <a:bodyPr/>
        <a:lstStyle/>
        <a:p>
          <a:r>
            <a:rPr lang="ru-RU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Подписывает справку и меняет статус </a:t>
          </a:r>
          <a:endParaRPr lang="ru-RU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gm:t>
    </dgm:pt>
    <dgm:pt modelId="{1C93E325-1A7A-43DC-875B-B98E1C1C66A4}" type="parTrans" cxnId="{80550A2C-767F-444A-A46F-D8893582A44A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F372B728-E189-4261-835A-C3B179FEF88F}" type="sibTrans" cxnId="{80550A2C-767F-444A-A46F-D8893582A44A}">
      <dgm:prSet/>
      <dgm:spPr>
        <a:xfrm rot="5400000">
          <a:off x="5925268" y="2811334"/>
          <a:ext cx="129896" cy="129896"/>
        </a:xfrm>
      </dgm:spPr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37961C0F-B406-4DCE-BA41-F205AD87E45A}">
      <dgm:prSet/>
      <dgm:spPr>
        <a:xfrm>
          <a:off x="1120948" y="3006179"/>
          <a:ext cx="2969066" cy="742266"/>
        </a:xfrm>
      </dgm:spPr>
      <dgm:t>
        <a:bodyPr/>
        <a:lstStyle/>
        <a:p>
          <a:r>
            <a:rPr lang="ru-RU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После подписания справки оператор меняет статус в </a:t>
          </a:r>
          <a:r>
            <a:rPr lang="ru-RU" dirty="0" err="1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заявк</a:t>
          </a:r>
          <a:r>
            <a:rPr lang="en-US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е</a:t>
          </a:r>
          <a:r>
            <a:rPr lang="ru-RU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 </a:t>
          </a:r>
          <a:r>
            <a:rPr lang="ru-RU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и автоматически направляется уведомление студенту с номером кабинета и графиком работы</a:t>
          </a:r>
          <a:endParaRPr lang="ru-RU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gm:t>
    </dgm:pt>
    <dgm:pt modelId="{BE57836E-D7EE-4CFF-865F-BEDB275BCBF2}" type="parTrans" cxnId="{BEA22F97-F662-4321-96FD-E901192B93B0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7A6966E0-5186-4076-BAF7-E6990564BCBB}" type="sibTrans" cxnId="{BEA22F97-F662-4321-96FD-E901192B93B0}">
      <dgm:prSet/>
      <dgm:spPr>
        <a:xfrm rot="5400000">
          <a:off x="2540533" y="3813394"/>
          <a:ext cx="129896" cy="129896"/>
        </a:xfrm>
      </dgm:spPr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71C7832D-6C95-4EB1-AFB2-5F2D7749C545}">
      <dgm:prSet/>
      <dgm:spPr>
        <a:xfrm>
          <a:off x="1120948" y="4008239"/>
          <a:ext cx="2969066" cy="742266"/>
        </a:xfrm>
      </dgm:spPr>
      <dgm:t>
        <a:bodyPr/>
        <a:lstStyle/>
        <a:p>
          <a:r>
            <a:rPr lang="ru-RU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После получения справки оператор закрывает заявку – она считается исполненной</a:t>
          </a:r>
          <a:endParaRPr lang="ru-RU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gm:t>
    </dgm:pt>
    <dgm:pt modelId="{D6D391BE-BEAF-4207-ACC7-56593641F202}" type="parTrans" cxnId="{FB942634-4EEE-4D4D-AFF4-3887A375D1EA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40C002D6-6F1A-4BEC-926D-DB30FE28DC1E}" type="sibTrans" cxnId="{FB942634-4EEE-4D4D-AFF4-3887A375D1EA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DBFEC07D-00E2-4F7A-94D6-177C2EB9E47F}">
      <dgm:prSet/>
      <dgm:spPr>
        <a:xfrm>
          <a:off x="4505684" y="3006179"/>
          <a:ext cx="2969066" cy="742266"/>
        </a:xfrm>
      </dgm:spPr>
      <dgm:t>
        <a:bodyPr/>
        <a:lstStyle/>
        <a:p>
          <a:r>
            <a:rPr lang="ru-RU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После получения справки оператор закрывает заявку – она считается исполненной</a:t>
          </a:r>
          <a:endParaRPr lang="ru-RU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gm:t>
    </dgm:pt>
    <dgm:pt modelId="{912DCAFB-B9ED-48BC-BF52-8EA97B4A050E}" type="parTrans" cxnId="{16935116-DF9D-41CE-AD5E-A06D0494CD46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35F6EA15-D4F7-4B8E-9CF9-00FF2F232F39}" type="sibTrans" cxnId="{16935116-DF9D-41CE-AD5E-A06D0494CD46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4D503927-95B4-4DAB-8163-DE6FF166583A}" type="pres">
      <dgm:prSet presAssocID="{6863FCCA-DDA8-489E-A3DF-F0F2A6BB254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985E44-5A09-4CF4-A183-7EE0F102FF23}" type="pres">
      <dgm:prSet presAssocID="{C7010AB1-606E-42BD-9716-74D27F2C013F}" presName="vertFlow" presStyleCnt="0"/>
      <dgm:spPr/>
      <dgm:t>
        <a:bodyPr/>
        <a:lstStyle/>
        <a:p>
          <a:endParaRPr/>
        </a:p>
      </dgm:t>
    </dgm:pt>
    <dgm:pt modelId="{FBAC97C8-4C6E-43B3-8BD7-52B2D56E522E}" type="pres">
      <dgm:prSet presAssocID="{C7010AB1-606E-42BD-9716-74D27F2C013F}" presName="header" presStyleLbl="node1" presStyleIdx="0" presStyleCnt="2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48217A8E-791B-4F04-B8AD-8CF6297A0DBE}" type="pres">
      <dgm:prSet presAssocID="{39928805-726C-43BD-A87B-1CD892999D9D}" presName="parTrans" presStyleLbl="sibTrans2D1" presStyleIdx="0" presStyleCnt="7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DE6B807B-E4BF-46C1-B0F8-16B7CE41C093}" type="pres">
      <dgm:prSet presAssocID="{598BA33D-9634-488C-8878-DDDC40D9A3ED}" presName="child" presStyleLbl="alignAccFollowNode1" presStyleIdx="0" presStyleCnt="7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B8DA95A-2CE6-40DC-B3F6-200B370AFBFB}" type="pres">
      <dgm:prSet presAssocID="{718C82B9-164B-4121-8B71-957B3458DB24}" presName="sibTrans" presStyleLbl="sibTrans2D1" presStyleIdx="1" presStyleCnt="7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5DA6BC34-E9AD-487C-9C07-F249C50C1B1B}" type="pres">
      <dgm:prSet presAssocID="{88AB49AB-90D1-4028-9388-98551F0D713B}" presName="child" presStyleLbl="alignAccFollowNode1" presStyleIdx="1" presStyleCnt="7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E6EE011-9C1B-4876-8AD8-5B41C6218262}" type="pres">
      <dgm:prSet presAssocID="{F5100CE7-FDB5-4568-9D84-1FDA21BFFDDF}" presName="sibTrans" presStyleLbl="sibTrans2D1" presStyleIdx="2" presStyleCnt="7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185CF239-27D2-45A4-A2B2-AF47AFC1A024}" type="pres">
      <dgm:prSet presAssocID="{37961C0F-B406-4DCE-BA41-F205AD87E45A}" presName="child" presStyleLbl="alignAccFollowNode1" presStyleIdx="2" presStyleCnt="7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23A689C-FE74-4432-BFE1-7679F2A014D0}" type="pres">
      <dgm:prSet presAssocID="{7A6966E0-5186-4076-BAF7-E6990564BCBB}" presName="sibTrans" presStyleLbl="sibTrans2D1" presStyleIdx="3" presStyleCnt="7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050675B6-B9FC-4820-A76F-068EDE932CD2}" type="pres">
      <dgm:prSet presAssocID="{71C7832D-6C95-4EB1-AFB2-5F2D7749C545}" presName="child" presStyleLbl="alignAccFollowNode1" presStyleIdx="3" presStyleCnt="7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48F4C76C-FCBF-4FFD-856D-816E841BFBD7}" type="pres">
      <dgm:prSet presAssocID="{C7010AB1-606E-42BD-9716-74D27F2C013F}" presName="hSp" presStyleCnt="0"/>
      <dgm:spPr/>
      <dgm:t>
        <a:bodyPr/>
        <a:lstStyle/>
        <a:p>
          <a:endParaRPr/>
        </a:p>
      </dgm:t>
    </dgm:pt>
    <dgm:pt modelId="{88EAFD7D-DEEB-4CD4-8ECF-F38CD56B3CE9}" type="pres">
      <dgm:prSet presAssocID="{6780A8E1-70B8-4E64-9CB0-E70E20B6DC51}" presName="vertFlow" presStyleCnt="0"/>
      <dgm:spPr/>
      <dgm:t>
        <a:bodyPr/>
        <a:lstStyle/>
        <a:p>
          <a:endParaRPr/>
        </a:p>
      </dgm:t>
    </dgm:pt>
    <dgm:pt modelId="{92869A8A-3C23-43C6-84C1-9C82F8FF4D35}" type="pres">
      <dgm:prSet presAssocID="{6780A8E1-70B8-4E64-9CB0-E70E20B6DC51}" presName="header" presStyleLbl="node1" presStyleIdx="1" presStyleCnt="2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97453C4-2255-4FC2-AFA0-61DAA6E35BCD}" type="pres">
      <dgm:prSet presAssocID="{85D5892B-E3CE-40D5-B603-A62C5E580658}" presName="parTrans" presStyleLbl="sibTrans2D1" presStyleIdx="4" presStyleCnt="7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DDCEE3FE-EFAE-402F-9017-8207DDA47955}" type="pres">
      <dgm:prSet presAssocID="{8C5D45CF-D0F1-46CE-9B79-5C8A140E391F}" presName="child" presStyleLbl="alignAccFollowNode1" presStyleIdx="4" presStyleCnt="7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7A3AFE4-371C-4C74-8676-0018BD042056}" type="pres">
      <dgm:prSet presAssocID="{01FB6D1E-A6C4-4CD0-83C0-08DE6C63540A}" presName="sibTrans" presStyleLbl="sibTrans2D1" presStyleIdx="5" presStyleCnt="7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2EE95AF5-F38A-4B2C-8D21-CFFD585612DA}" type="pres">
      <dgm:prSet presAssocID="{ED1EE1EE-810C-4E19-82D7-8772EB020B74}" presName="child" presStyleLbl="alignAccFollowNode1" presStyleIdx="5" presStyleCnt="7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BFDB18A-BA4D-437E-A25B-862D422B2201}" type="pres">
      <dgm:prSet presAssocID="{F372B728-E189-4261-835A-C3B179FEF88F}" presName="sibTrans" presStyleLbl="sibTrans2D1" presStyleIdx="6" presStyleCnt="7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B36A2B4C-EC90-44C6-A156-177709BFC904}" type="pres">
      <dgm:prSet presAssocID="{DBFEC07D-00E2-4F7A-94D6-177C2EB9E47F}" presName="child" presStyleLbl="alignAccFollowNode1" presStyleIdx="6" presStyleCnt="7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</dgm:ptLst>
  <dgm:cxnLst>
    <dgm:cxn modelId="{988AFE16-2F35-384C-975B-804BD8E5922E}" type="presOf" srcId="{39928805-726C-43BD-A87B-1CD892999D9D}" destId="{48217A8E-791B-4F04-B8AD-8CF6297A0DBE}" srcOrd="0" destOrd="0" presId="urn:microsoft.com/office/officeart/2005/8/layout/lProcess1"/>
    <dgm:cxn modelId="{976E6545-A3A7-094C-ABD8-C317DC396B9C}" type="presOf" srcId="{DBFEC07D-00E2-4F7A-94D6-177C2EB9E47F}" destId="{B36A2B4C-EC90-44C6-A156-177709BFC904}" srcOrd="0" destOrd="0" presId="urn:microsoft.com/office/officeart/2005/8/layout/lProcess1"/>
    <dgm:cxn modelId="{06B9AB80-963F-974C-B353-0006C310757B}" type="presOf" srcId="{88AB49AB-90D1-4028-9388-98551F0D713B}" destId="{5DA6BC34-E9AD-487C-9C07-F249C50C1B1B}" srcOrd="0" destOrd="0" presId="urn:microsoft.com/office/officeart/2005/8/layout/lProcess1"/>
    <dgm:cxn modelId="{F89F0AA4-C8B1-8A4B-B493-E0BFF4114935}" type="presOf" srcId="{F5100CE7-FDB5-4568-9D84-1FDA21BFFDDF}" destId="{AE6EE011-9C1B-4876-8AD8-5B41C6218262}" srcOrd="0" destOrd="0" presId="urn:microsoft.com/office/officeart/2005/8/layout/lProcess1"/>
    <dgm:cxn modelId="{6813E6BE-46CC-4549-B686-6C2CADFC2466}" type="presOf" srcId="{71C7832D-6C95-4EB1-AFB2-5F2D7749C545}" destId="{050675B6-B9FC-4820-A76F-068EDE932CD2}" srcOrd="0" destOrd="0" presId="urn:microsoft.com/office/officeart/2005/8/layout/lProcess1"/>
    <dgm:cxn modelId="{04A41A61-C6D1-E447-9129-32F6150D49CA}" type="presOf" srcId="{C7010AB1-606E-42BD-9716-74D27F2C013F}" destId="{FBAC97C8-4C6E-43B3-8BD7-52B2D56E522E}" srcOrd="0" destOrd="0" presId="urn:microsoft.com/office/officeart/2005/8/layout/lProcess1"/>
    <dgm:cxn modelId="{B86F0659-1379-4DC3-9457-634D11BAFAF2}" srcId="{6863FCCA-DDA8-489E-A3DF-F0F2A6BB254F}" destId="{C7010AB1-606E-42BD-9716-74D27F2C013F}" srcOrd="0" destOrd="0" parTransId="{CAF28339-F47A-4ADF-80F6-465BBCE71944}" sibTransId="{95B04821-0B3C-4547-A142-A90BC2E25245}"/>
    <dgm:cxn modelId="{926BE2E2-601E-8347-BE60-92A8FE481654}" type="presOf" srcId="{37961C0F-B406-4DCE-BA41-F205AD87E45A}" destId="{185CF239-27D2-45A4-A2B2-AF47AFC1A024}" srcOrd="0" destOrd="0" presId="urn:microsoft.com/office/officeart/2005/8/layout/lProcess1"/>
    <dgm:cxn modelId="{958E7CEF-529D-DB47-A2EE-AC31F222CEDB}" type="presOf" srcId="{ED1EE1EE-810C-4E19-82D7-8772EB020B74}" destId="{2EE95AF5-F38A-4B2C-8D21-CFFD585612DA}" srcOrd="0" destOrd="0" presId="urn:microsoft.com/office/officeart/2005/8/layout/lProcess1"/>
    <dgm:cxn modelId="{BAAABCB2-E4EA-8E41-A12F-639D64A077F8}" type="presOf" srcId="{598BA33D-9634-488C-8878-DDDC40D9A3ED}" destId="{DE6B807B-E4BF-46C1-B0F8-16B7CE41C093}" srcOrd="0" destOrd="0" presId="urn:microsoft.com/office/officeart/2005/8/layout/lProcess1"/>
    <dgm:cxn modelId="{675E0E88-BC3E-5147-9371-B69DE817E851}" type="presOf" srcId="{85D5892B-E3CE-40D5-B603-A62C5E580658}" destId="{197453C4-2255-4FC2-AFA0-61DAA6E35BCD}" srcOrd="0" destOrd="0" presId="urn:microsoft.com/office/officeart/2005/8/layout/lProcess1"/>
    <dgm:cxn modelId="{4762EF84-0ACF-4892-B04E-9EE7A01895CD}" srcId="{C7010AB1-606E-42BD-9716-74D27F2C013F}" destId="{598BA33D-9634-488C-8878-DDDC40D9A3ED}" srcOrd="0" destOrd="0" parTransId="{39928805-726C-43BD-A87B-1CD892999D9D}" sibTransId="{718C82B9-164B-4121-8B71-957B3458DB24}"/>
    <dgm:cxn modelId="{057E6969-E1BB-4643-A01C-93BC2C681292}" type="presOf" srcId="{8C5D45CF-D0F1-46CE-9B79-5C8A140E391F}" destId="{DDCEE3FE-EFAE-402F-9017-8207DDA47955}" srcOrd="0" destOrd="0" presId="urn:microsoft.com/office/officeart/2005/8/layout/lProcess1"/>
    <dgm:cxn modelId="{ECE946DB-F64A-3249-84AD-9E9B95CD15CD}" type="presOf" srcId="{6863FCCA-DDA8-489E-A3DF-F0F2A6BB254F}" destId="{4D503927-95B4-4DAB-8163-DE6FF166583A}" srcOrd="0" destOrd="0" presId="urn:microsoft.com/office/officeart/2005/8/layout/lProcess1"/>
    <dgm:cxn modelId="{ACC80C14-F1E3-0C4E-9C94-5455DF88A3F7}" type="presOf" srcId="{01FB6D1E-A6C4-4CD0-83C0-08DE6C63540A}" destId="{87A3AFE4-371C-4C74-8676-0018BD042056}" srcOrd="0" destOrd="0" presId="urn:microsoft.com/office/officeart/2005/8/layout/lProcess1"/>
    <dgm:cxn modelId="{16935116-DF9D-41CE-AD5E-A06D0494CD46}" srcId="{6780A8E1-70B8-4E64-9CB0-E70E20B6DC51}" destId="{DBFEC07D-00E2-4F7A-94D6-177C2EB9E47F}" srcOrd="2" destOrd="0" parTransId="{912DCAFB-B9ED-48BC-BF52-8EA97B4A050E}" sibTransId="{35F6EA15-D4F7-4B8E-9CF9-00FF2F232F39}"/>
    <dgm:cxn modelId="{FB942634-4EEE-4D4D-AFF4-3887A375D1EA}" srcId="{C7010AB1-606E-42BD-9716-74D27F2C013F}" destId="{71C7832D-6C95-4EB1-AFB2-5F2D7749C545}" srcOrd="3" destOrd="0" parTransId="{D6D391BE-BEAF-4207-ACC7-56593641F202}" sibTransId="{40C002D6-6F1A-4BEC-926D-DB30FE28DC1E}"/>
    <dgm:cxn modelId="{3B5C1B12-EB06-44A9-A731-76FF8BC77D80}" srcId="{C7010AB1-606E-42BD-9716-74D27F2C013F}" destId="{88AB49AB-90D1-4028-9388-98551F0D713B}" srcOrd="1" destOrd="0" parTransId="{74866262-1888-442D-870F-327E70090F26}" sibTransId="{F5100CE7-FDB5-4568-9D84-1FDA21BFFDDF}"/>
    <dgm:cxn modelId="{80550A2C-767F-444A-A46F-D8893582A44A}" srcId="{6780A8E1-70B8-4E64-9CB0-E70E20B6DC51}" destId="{ED1EE1EE-810C-4E19-82D7-8772EB020B74}" srcOrd="1" destOrd="0" parTransId="{1C93E325-1A7A-43DC-875B-B98E1C1C66A4}" sibTransId="{F372B728-E189-4261-835A-C3B179FEF88F}"/>
    <dgm:cxn modelId="{BEA22F97-F662-4321-96FD-E901192B93B0}" srcId="{C7010AB1-606E-42BD-9716-74D27F2C013F}" destId="{37961C0F-B406-4DCE-BA41-F205AD87E45A}" srcOrd="2" destOrd="0" parTransId="{BE57836E-D7EE-4CFF-865F-BEDB275BCBF2}" sibTransId="{7A6966E0-5186-4076-BAF7-E6990564BCBB}"/>
    <dgm:cxn modelId="{7F02EC23-4205-4BAF-9807-5C3048F756AF}" srcId="{6780A8E1-70B8-4E64-9CB0-E70E20B6DC51}" destId="{8C5D45CF-D0F1-46CE-9B79-5C8A140E391F}" srcOrd="0" destOrd="0" parTransId="{85D5892B-E3CE-40D5-B603-A62C5E580658}" sibTransId="{01FB6D1E-A6C4-4CD0-83C0-08DE6C63540A}"/>
    <dgm:cxn modelId="{44AE2771-E473-CC45-87C0-54924B830797}" type="presOf" srcId="{6780A8E1-70B8-4E64-9CB0-E70E20B6DC51}" destId="{92869A8A-3C23-43C6-84C1-9C82F8FF4D35}" srcOrd="0" destOrd="0" presId="urn:microsoft.com/office/officeart/2005/8/layout/lProcess1"/>
    <dgm:cxn modelId="{1BE1BDF0-6FA7-9646-A448-9474D13EF122}" type="presOf" srcId="{F372B728-E189-4261-835A-C3B179FEF88F}" destId="{0BFDB18A-BA4D-437E-A25B-862D422B2201}" srcOrd="0" destOrd="0" presId="urn:microsoft.com/office/officeart/2005/8/layout/lProcess1"/>
    <dgm:cxn modelId="{31076A09-F2AD-B048-9997-625F3127FF2B}" type="presOf" srcId="{718C82B9-164B-4121-8B71-957B3458DB24}" destId="{AB8DA95A-2CE6-40DC-B3F6-200B370AFBFB}" srcOrd="0" destOrd="0" presId="urn:microsoft.com/office/officeart/2005/8/layout/lProcess1"/>
    <dgm:cxn modelId="{81FA96B8-5334-4B1F-88E0-7C9BFE786458}" srcId="{6863FCCA-DDA8-489E-A3DF-F0F2A6BB254F}" destId="{6780A8E1-70B8-4E64-9CB0-E70E20B6DC51}" srcOrd="1" destOrd="0" parTransId="{9DC8C844-99E8-4194-AD4E-6DD079E716D1}" sibTransId="{C6C9EF59-2987-49A5-9A9D-D3A7FBEC4BA3}"/>
    <dgm:cxn modelId="{D5D225AD-451E-834A-BCB9-888262CC40DD}" type="presOf" srcId="{7A6966E0-5186-4076-BAF7-E6990564BCBB}" destId="{323A689C-FE74-4432-BFE1-7679F2A014D0}" srcOrd="0" destOrd="0" presId="urn:microsoft.com/office/officeart/2005/8/layout/lProcess1"/>
    <dgm:cxn modelId="{8DC78D2D-87CB-B047-9CF2-5102FE0311DC}" type="presParOf" srcId="{4D503927-95B4-4DAB-8163-DE6FF166583A}" destId="{8A985E44-5A09-4CF4-A183-7EE0F102FF23}" srcOrd="0" destOrd="0" presId="urn:microsoft.com/office/officeart/2005/8/layout/lProcess1"/>
    <dgm:cxn modelId="{39DA77EA-35C9-8C46-94FA-D248EF81D892}" type="presParOf" srcId="{8A985E44-5A09-4CF4-A183-7EE0F102FF23}" destId="{FBAC97C8-4C6E-43B3-8BD7-52B2D56E522E}" srcOrd="0" destOrd="0" presId="urn:microsoft.com/office/officeart/2005/8/layout/lProcess1"/>
    <dgm:cxn modelId="{E31E3FE9-7FBB-1B41-873B-033C663F7F53}" type="presParOf" srcId="{8A985E44-5A09-4CF4-A183-7EE0F102FF23}" destId="{48217A8E-791B-4F04-B8AD-8CF6297A0DBE}" srcOrd="1" destOrd="0" presId="urn:microsoft.com/office/officeart/2005/8/layout/lProcess1"/>
    <dgm:cxn modelId="{922C276E-1891-704C-9C07-4A91A416438D}" type="presParOf" srcId="{8A985E44-5A09-4CF4-A183-7EE0F102FF23}" destId="{DE6B807B-E4BF-46C1-B0F8-16B7CE41C093}" srcOrd="2" destOrd="0" presId="urn:microsoft.com/office/officeart/2005/8/layout/lProcess1"/>
    <dgm:cxn modelId="{104C4332-C985-4043-BC79-DA7D4336C487}" type="presParOf" srcId="{8A985E44-5A09-4CF4-A183-7EE0F102FF23}" destId="{AB8DA95A-2CE6-40DC-B3F6-200B370AFBFB}" srcOrd="3" destOrd="0" presId="urn:microsoft.com/office/officeart/2005/8/layout/lProcess1"/>
    <dgm:cxn modelId="{B7762834-8025-CB46-96D9-4777B9FA63AD}" type="presParOf" srcId="{8A985E44-5A09-4CF4-A183-7EE0F102FF23}" destId="{5DA6BC34-E9AD-487C-9C07-F249C50C1B1B}" srcOrd="4" destOrd="0" presId="urn:microsoft.com/office/officeart/2005/8/layout/lProcess1"/>
    <dgm:cxn modelId="{AE73AA3D-3374-A041-9606-A5278D3398BD}" type="presParOf" srcId="{8A985E44-5A09-4CF4-A183-7EE0F102FF23}" destId="{AE6EE011-9C1B-4876-8AD8-5B41C6218262}" srcOrd="5" destOrd="0" presId="urn:microsoft.com/office/officeart/2005/8/layout/lProcess1"/>
    <dgm:cxn modelId="{13E189A4-1A2E-104D-A73C-1AF9895A0408}" type="presParOf" srcId="{8A985E44-5A09-4CF4-A183-7EE0F102FF23}" destId="{185CF239-27D2-45A4-A2B2-AF47AFC1A024}" srcOrd="6" destOrd="0" presId="urn:microsoft.com/office/officeart/2005/8/layout/lProcess1"/>
    <dgm:cxn modelId="{9875C5F9-1A6D-0242-9365-7A197D06B31F}" type="presParOf" srcId="{8A985E44-5A09-4CF4-A183-7EE0F102FF23}" destId="{323A689C-FE74-4432-BFE1-7679F2A014D0}" srcOrd="7" destOrd="0" presId="urn:microsoft.com/office/officeart/2005/8/layout/lProcess1"/>
    <dgm:cxn modelId="{A56FB764-C97D-3044-822E-301E7470BE8A}" type="presParOf" srcId="{8A985E44-5A09-4CF4-A183-7EE0F102FF23}" destId="{050675B6-B9FC-4820-A76F-068EDE932CD2}" srcOrd="8" destOrd="0" presId="urn:microsoft.com/office/officeart/2005/8/layout/lProcess1"/>
    <dgm:cxn modelId="{6C5F1E7E-473B-964A-81DB-6FA1A3097A9D}" type="presParOf" srcId="{4D503927-95B4-4DAB-8163-DE6FF166583A}" destId="{48F4C76C-FCBF-4FFD-856D-816E841BFBD7}" srcOrd="1" destOrd="0" presId="urn:microsoft.com/office/officeart/2005/8/layout/lProcess1"/>
    <dgm:cxn modelId="{5672BB27-3298-B04A-A497-62B8A5BBEAB1}" type="presParOf" srcId="{4D503927-95B4-4DAB-8163-DE6FF166583A}" destId="{88EAFD7D-DEEB-4CD4-8ECF-F38CD56B3CE9}" srcOrd="2" destOrd="0" presId="urn:microsoft.com/office/officeart/2005/8/layout/lProcess1"/>
    <dgm:cxn modelId="{37617135-280B-C143-B14C-62D99E23DF84}" type="presParOf" srcId="{88EAFD7D-DEEB-4CD4-8ECF-F38CD56B3CE9}" destId="{92869A8A-3C23-43C6-84C1-9C82F8FF4D35}" srcOrd="0" destOrd="0" presId="urn:microsoft.com/office/officeart/2005/8/layout/lProcess1"/>
    <dgm:cxn modelId="{9ADFB573-E628-3D49-B261-92FD733DE94F}" type="presParOf" srcId="{88EAFD7D-DEEB-4CD4-8ECF-F38CD56B3CE9}" destId="{197453C4-2255-4FC2-AFA0-61DAA6E35BCD}" srcOrd="1" destOrd="0" presId="urn:microsoft.com/office/officeart/2005/8/layout/lProcess1"/>
    <dgm:cxn modelId="{A8F7FAFB-DD94-0A48-8CEC-21C49FC8F7C7}" type="presParOf" srcId="{88EAFD7D-DEEB-4CD4-8ECF-F38CD56B3CE9}" destId="{DDCEE3FE-EFAE-402F-9017-8207DDA47955}" srcOrd="2" destOrd="0" presId="urn:microsoft.com/office/officeart/2005/8/layout/lProcess1"/>
    <dgm:cxn modelId="{99A509D1-7B97-B64E-A9AC-869543E3344E}" type="presParOf" srcId="{88EAFD7D-DEEB-4CD4-8ECF-F38CD56B3CE9}" destId="{87A3AFE4-371C-4C74-8676-0018BD042056}" srcOrd="3" destOrd="0" presId="urn:microsoft.com/office/officeart/2005/8/layout/lProcess1"/>
    <dgm:cxn modelId="{9438DCCA-BA0E-D64F-B033-DECEDD567AD6}" type="presParOf" srcId="{88EAFD7D-DEEB-4CD4-8ECF-F38CD56B3CE9}" destId="{2EE95AF5-F38A-4B2C-8D21-CFFD585612DA}" srcOrd="4" destOrd="0" presId="urn:microsoft.com/office/officeart/2005/8/layout/lProcess1"/>
    <dgm:cxn modelId="{5E76F55B-794F-CD4B-A6CF-722708E47D58}" type="presParOf" srcId="{88EAFD7D-DEEB-4CD4-8ECF-F38CD56B3CE9}" destId="{0BFDB18A-BA4D-437E-A25B-862D422B2201}" srcOrd="5" destOrd="0" presId="urn:microsoft.com/office/officeart/2005/8/layout/lProcess1"/>
    <dgm:cxn modelId="{338B92AB-381A-6747-8B65-AFAB12C06BAA}" type="presParOf" srcId="{88EAFD7D-DEEB-4CD4-8ECF-F38CD56B3CE9}" destId="{B36A2B4C-EC90-44C6-A156-177709BFC904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C97C8-4C6E-43B3-8BD7-52B2D56E522E}">
      <dsp:nvSpPr>
        <dsp:cNvPr id="0" name=""/>
        <dsp:cNvSpPr/>
      </dsp:nvSpPr>
      <dsp:spPr>
        <a:xfrm>
          <a:off x="1410091" y="0"/>
          <a:ext cx="3734921" cy="933730"/>
        </a:xfrm>
        <a:prstGeom prst="roundRect">
          <a:avLst>
            <a:gd name="adj" fmla="val 10000"/>
          </a:avLst>
        </a:prstGeom>
        <a:solidFill>
          <a:srgbClr val="FFDE06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Формирование заявки из личного кабинета</a:t>
          </a:r>
          <a:endParaRPr lang="ru-RU" sz="2000" kern="1200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sp:txBody>
      <dsp:txXfrm>
        <a:off x="1437439" y="27348"/>
        <a:ext cx="3680225" cy="879034"/>
      </dsp:txXfrm>
    </dsp:sp>
    <dsp:sp modelId="{48217A8E-791B-4F04-B8AD-8CF6297A0DBE}">
      <dsp:nvSpPr>
        <dsp:cNvPr id="0" name=""/>
        <dsp:cNvSpPr/>
      </dsp:nvSpPr>
      <dsp:spPr>
        <a:xfrm rot="5400000">
          <a:off x="3195850" y="1015431"/>
          <a:ext cx="163402" cy="16340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B807B-E4BF-46C1-B0F8-16B7CE41C093}">
      <dsp:nvSpPr>
        <dsp:cNvPr id="0" name=""/>
        <dsp:cNvSpPr/>
      </dsp:nvSpPr>
      <dsp:spPr>
        <a:xfrm>
          <a:off x="1410091" y="1260535"/>
          <a:ext cx="3734921" cy="933730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Обучающийся выбирает нужный вид справки (заявки) отправляется запрос</a:t>
          </a:r>
          <a:endParaRPr lang="ru-RU" sz="1400" kern="1200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sp:txBody>
      <dsp:txXfrm>
        <a:off x="1437439" y="1287883"/>
        <a:ext cx="3680225" cy="879034"/>
      </dsp:txXfrm>
    </dsp:sp>
    <dsp:sp modelId="{AB8DA95A-2CE6-40DC-B3F6-200B370AFBFB}">
      <dsp:nvSpPr>
        <dsp:cNvPr id="0" name=""/>
        <dsp:cNvSpPr/>
      </dsp:nvSpPr>
      <dsp:spPr>
        <a:xfrm rot="5400000">
          <a:off x="3195850" y="2275967"/>
          <a:ext cx="163402" cy="16340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6BC34-E9AD-487C-9C07-F249C50C1B1B}">
      <dsp:nvSpPr>
        <dsp:cNvPr id="0" name=""/>
        <dsp:cNvSpPr/>
      </dsp:nvSpPr>
      <dsp:spPr>
        <a:xfrm>
          <a:off x="1410091" y="2521071"/>
          <a:ext cx="3734921" cy="933730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При поступлении заявки в 1с пользователь открывает заявку и запускает ее в печать (студенту приходит письмо на почту о том, что заявка оформляется)</a:t>
          </a:r>
          <a:endParaRPr lang="ru-RU" sz="1400" kern="1200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sp:txBody>
      <dsp:txXfrm>
        <a:off x="1437439" y="2548419"/>
        <a:ext cx="3680225" cy="879034"/>
      </dsp:txXfrm>
    </dsp:sp>
    <dsp:sp modelId="{AE6EE011-9C1B-4876-8AD8-5B41C6218262}">
      <dsp:nvSpPr>
        <dsp:cNvPr id="0" name=""/>
        <dsp:cNvSpPr/>
      </dsp:nvSpPr>
      <dsp:spPr>
        <a:xfrm rot="5400000">
          <a:off x="3195850" y="3536503"/>
          <a:ext cx="163402" cy="16340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CF239-27D2-45A4-A2B2-AF47AFC1A024}">
      <dsp:nvSpPr>
        <dsp:cNvPr id="0" name=""/>
        <dsp:cNvSpPr/>
      </dsp:nvSpPr>
      <dsp:spPr>
        <a:xfrm>
          <a:off x="1410091" y="3781607"/>
          <a:ext cx="3734921" cy="933730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После подписания справки оператор меняет статус в </a:t>
          </a:r>
          <a:r>
            <a:rPr lang="ru-RU" sz="1400" kern="1200" dirty="0" err="1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заявк</a:t>
          </a:r>
          <a:r>
            <a:rPr lang="en-US" sz="1400" kern="1200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е</a:t>
          </a:r>
          <a:r>
            <a:rPr lang="ru-RU" sz="1400" kern="1200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 </a:t>
          </a:r>
          <a:r>
            <a:rPr lang="ru-RU" sz="1400" kern="1200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и автоматически направляется уведомление студенту с номером кабинета и графиком работы</a:t>
          </a:r>
          <a:endParaRPr lang="ru-RU" sz="1400" kern="1200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sp:txBody>
      <dsp:txXfrm>
        <a:off x="1437439" y="3808955"/>
        <a:ext cx="3680225" cy="879034"/>
      </dsp:txXfrm>
    </dsp:sp>
    <dsp:sp modelId="{323A689C-FE74-4432-BFE1-7679F2A014D0}">
      <dsp:nvSpPr>
        <dsp:cNvPr id="0" name=""/>
        <dsp:cNvSpPr/>
      </dsp:nvSpPr>
      <dsp:spPr>
        <a:xfrm rot="5400000">
          <a:off x="3195850" y="4797039"/>
          <a:ext cx="163402" cy="16340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675B6-B9FC-4820-A76F-068EDE932CD2}">
      <dsp:nvSpPr>
        <dsp:cNvPr id="0" name=""/>
        <dsp:cNvSpPr/>
      </dsp:nvSpPr>
      <dsp:spPr>
        <a:xfrm>
          <a:off x="1410091" y="5042143"/>
          <a:ext cx="3734921" cy="933730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После получения справки оператор закрывает заявку – она считается исполненной</a:t>
          </a:r>
          <a:endParaRPr lang="ru-RU" sz="1400" kern="1200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sp:txBody>
      <dsp:txXfrm>
        <a:off x="1437439" y="5069491"/>
        <a:ext cx="3680225" cy="879034"/>
      </dsp:txXfrm>
    </dsp:sp>
    <dsp:sp modelId="{92869A8A-3C23-43C6-84C1-9C82F8FF4D35}">
      <dsp:nvSpPr>
        <dsp:cNvPr id="0" name=""/>
        <dsp:cNvSpPr/>
      </dsp:nvSpPr>
      <dsp:spPr>
        <a:xfrm>
          <a:off x="5667901" y="0"/>
          <a:ext cx="3734921" cy="933730"/>
        </a:xfrm>
        <a:prstGeom prst="roundRect">
          <a:avLst>
            <a:gd name="adj" fmla="val 10000"/>
          </a:avLst>
        </a:prstGeom>
        <a:solidFill>
          <a:srgbClr val="FFDE06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Формирование заявки лично</a:t>
          </a:r>
          <a:endParaRPr lang="ru-RU" sz="2000" kern="1200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sp:txBody>
      <dsp:txXfrm>
        <a:off x="5695249" y="27348"/>
        <a:ext cx="3680225" cy="879034"/>
      </dsp:txXfrm>
    </dsp:sp>
    <dsp:sp modelId="{197453C4-2255-4FC2-AFA0-61DAA6E35BCD}">
      <dsp:nvSpPr>
        <dsp:cNvPr id="0" name=""/>
        <dsp:cNvSpPr/>
      </dsp:nvSpPr>
      <dsp:spPr>
        <a:xfrm rot="5400000">
          <a:off x="7453660" y="1015431"/>
          <a:ext cx="163402" cy="16340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EE3FE-EFAE-402F-9017-8207DDA47955}">
      <dsp:nvSpPr>
        <dsp:cNvPr id="0" name=""/>
        <dsp:cNvSpPr/>
      </dsp:nvSpPr>
      <dsp:spPr>
        <a:xfrm>
          <a:off x="5667901" y="1260535"/>
          <a:ext cx="3734921" cy="933730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Оператор создает заявку</a:t>
          </a:r>
          <a:endParaRPr lang="ru-RU" sz="1400" kern="1200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sp:txBody>
      <dsp:txXfrm>
        <a:off x="5695249" y="1287883"/>
        <a:ext cx="3680225" cy="879034"/>
      </dsp:txXfrm>
    </dsp:sp>
    <dsp:sp modelId="{87A3AFE4-371C-4C74-8676-0018BD042056}">
      <dsp:nvSpPr>
        <dsp:cNvPr id="0" name=""/>
        <dsp:cNvSpPr/>
      </dsp:nvSpPr>
      <dsp:spPr>
        <a:xfrm rot="5400000">
          <a:off x="7453660" y="2275967"/>
          <a:ext cx="163402" cy="16340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95AF5-F38A-4B2C-8D21-CFFD585612DA}">
      <dsp:nvSpPr>
        <dsp:cNvPr id="0" name=""/>
        <dsp:cNvSpPr/>
      </dsp:nvSpPr>
      <dsp:spPr>
        <a:xfrm>
          <a:off x="5667901" y="2521071"/>
          <a:ext cx="3734921" cy="933730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Подписывает справку и меняет статус </a:t>
          </a:r>
          <a:endParaRPr lang="ru-RU" sz="1400" kern="1200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sp:txBody>
      <dsp:txXfrm>
        <a:off x="5695249" y="2548419"/>
        <a:ext cx="3680225" cy="879034"/>
      </dsp:txXfrm>
    </dsp:sp>
    <dsp:sp modelId="{0BFDB18A-BA4D-437E-A25B-862D422B2201}">
      <dsp:nvSpPr>
        <dsp:cNvPr id="0" name=""/>
        <dsp:cNvSpPr/>
      </dsp:nvSpPr>
      <dsp:spPr>
        <a:xfrm rot="5400000">
          <a:off x="7453660" y="3536503"/>
          <a:ext cx="163402" cy="16340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A2B4C-EC90-44C6-A156-177709BFC904}">
      <dsp:nvSpPr>
        <dsp:cNvPr id="0" name=""/>
        <dsp:cNvSpPr/>
      </dsp:nvSpPr>
      <dsp:spPr>
        <a:xfrm>
          <a:off x="5667901" y="3781607"/>
          <a:ext cx="3734921" cy="933730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+mn-cs"/>
            </a:rPr>
            <a:t>После получения справки оператор закрывает заявку – она считается исполненной</a:t>
          </a:r>
          <a:endParaRPr lang="ru-RU" sz="1400" kern="1200" dirty="0">
            <a:solidFill>
              <a:schemeClr val="bg2">
                <a:lumMod val="75000"/>
              </a:schemeClr>
            </a:solidFill>
            <a:latin typeface="Arial"/>
            <a:ea typeface="+mn-ea"/>
            <a:cs typeface="+mn-cs"/>
          </a:endParaRPr>
        </a:p>
      </dsp:txBody>
      <dsp:txXfrm>
        <a:off x="5695249" y="3808955"/>
        <a:ext cx="3680225" cy="879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ru-RU" alt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ru-RU" altLang="ru-RU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ru-RU" alt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EB15C9DF-52FA-104E-A0E1-513A4B3433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2122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ru-RU" altLang="ru-R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ru-RU" alt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F17EC5B0-B93E-7744-A376-3CCF350768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7689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207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04298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56368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8597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E8EBE848-FAE7-1C4E-BFA1-496883EBD282}" type="slidenum">
              <a:rPr lang="ru-RU" altLang="ru-RU" sz="1200" b="0">
                <a:solidFill>
                  <a:schemeClr val="tx1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</a:t>
            </a:fld>
            <a:endParaRPr lang="ru-RU" altLang="ru-RU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ru-RU" altLang="ru-RU" b="1">
                <a:latin typeface="Times New Roman" charset="0"/>
              </a:rPr>
              <a:t>Для смены шаблона на другой вид необходимо:</a:t>
            </a:r>
            <a:r>
              <a:rPr lang="ru-RU" altLang="ru-RU">
                <a:latin typeface="Times New Roman" charset="0"/>
              </a:rPr>
              <a:t/>
            </a:r>
            <a:br>
              <a:rPr lang="ru-RU" altLang="ru-RU">
                <a:latin typeface="Times New Roman" charset="0"/>
              </a:rPr>
            </a:br>
            <a:r>
              <a:rPr lang="ru-RU" altLang="ru-RU">
                <a:latin typeface="Times New Roman" charset="0"/>
              </a:rPr>
              <a:t>- щелкнуть правой кнопкой мыши на пустое место в слайде</a:t>
            </a:r>
            <a:br>
              <a:rPr lang="ru-RU" altLang="ru-RU">
                <a:latin typeface="Times New Roman" charset="0"/>
              </a:rPr>
            </a:br>
            <a:r>
              <a:rPr lang="ru-RU" altLang="ru-RU">
                <a:latin typeface="Times New Roman" charset="0"/>
              </a:rPr>
              <a:t>- выбрать пункт «оформление слайда»</a:t>
            </a:r>
            <a:br>
              <a:rPr lang="ru-RU" altLang="ru-RU">
                <a:latin typeface="Times New Roman" charset="0"/>
              </a:rPr>
            </a:br>
            <a:r>
              <a:rPr lang="ru-RU" altLang="ru-RU">
                <a:latin typeface="Times New Roman" charset="0"/>
              </a:rPr>
              <a:t>- выбрать справа пункт «шаблоны презентации»</a:t>
            </a:r>
            <a:br>
              <a:rPr lang="ru-RU" altLang="ru-RU">
                <a:latin typeface="Times New Roman" charset="0"/>
              </a:rPr>
            </a:br>
            <a:r>
              <a:rPr lang="ru-RU" altLang="ru-RU">
                <a:latin typeface="Times New Roman" charset="0"/>
              </a:rPr>
              <a:t>- из 5 вариантов «используется в данной презентации» выбрать нужный</a:t>
            </a:r>
          </a:p>
          <a:p>
            <a:pPr eaLnBrk="1" hangingPunct="1">
              <a:defRPr/>
            </a:pPr>
            <a:r>
              <a:rPr lang="ru-RU" altLang="ru-RU">
                <a:latin typeface="Times New Roman" charset="0"/>
              </a:rPr>
              <a:t>- щелкнуть по нему правой кнопкой мыши и выбрать 1 из 3х вариантов применения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 dirty="0">
              <a:latin typeface="Times New Roman" charset="0"/>
            </a:endParaRPr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965F4AF-FD18-9149-8511-17F5E33DD772}" type="slidenum">
              <a:rPr lang="ru-RU" altLang="ru-RU" sz="1200" b="0">
                <a:solidFill>
                  <a:srgbClr val="000000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12</a:t>
            </a:fld>
            <a:endParaRPr lang="ru-RU" altLang="ru-RU" sz="1200" b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26D35FD5-0C76-A546-A29E-78527D1D4A63}" type="slidenum">
              <a:rPr lang="ru-RU" altLang="ru-RU" sz="1200" b="0">
                <a:solidFill>
                  <a:srgbClr val="000000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13</a:t>
            </a:fld>
            <a:endParaRPr lang="ru-RU" altLang="ru-RU" sz="1200" b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4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 dirty="0">
              <a:latin typeface="Times New Roman" charset="0"/>
            </a:endParaRP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26D35FD5-0C76-A546-A29E-78527D1D4A63}" type="slidenum">
              <a:rPr lang="ru-RU" altLang="ru-RU" sz="1200" b="0">
                <a:solidFill>
                  <a:srgbClr val="000000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14</a:t>
            </a:fld>
            <a:endParaRPr lang="ru-RU" altLang="ru-RU" sz="1200" b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48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EC5B0-B93E-7744-A376-3CCF35076846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0865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150D3161-33DC-1D41-96F3-EB5A697CC00D}" type="slidenum">
              <a:rPr lang="ru-RU" altLang="ru-RU" sz="1200" b="0">
                <a:solidFill>
                  <a:srgbClr val="000000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16</a:t>
            </a:fld>
            <a:endParaRPr lang="ru-RU" altLang="ru-RU" sz="1200" b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150D3161-33DC-1D41-96F3-EB5A697CC00D}" type="slidenum">
              <a:rPr lang="ru-RU" altLang="ru-RU" sz="1200" b="0">
                <a:solidFill>
                  <a:srgbClr val="000000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ru-RU" altLang="ru-RU" sz="1200" b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EC5B0-B93E-7744-A376-3CCF35076846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1027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EC5B0-B93E-7744-A376-3CCF35076846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9284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85714677-2FEC-9649-B102-57752E6DFD1A}" type="slidenum">
              <a:rPr lang="ru-RU" altLang="ru-RU" sz="1200" b="0">
                <a:solidFill>
                  <a:srgbClr val="000000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20</a:t>
            </a:fld>
            <a:endParaRPr lang="ru-RU" altLang="ru-RU" sz="1200" b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1AE83BE5-4067-344E-9150-43786D02C277}" type="slidenum">
              <a:rPr lang="ru-RU" altLang="ru-RU" sz="1200" b="0">
                <a:solidFill>
                  <a:schemeClr val="tx1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ru-RU" altLang="ru-RU" sz="1200" b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09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6B1D924-76F0-6F4F-8281-AD85C984D085}" type="slidenum">
              <a:rPr lang="ru-RU" altLang="ru-RU" sz="1200" b="0">
                <a:solidFill>
                  <a:schemeClr val="tx1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ru-RU" altLang="ru-RU" sz="1200" b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29315836-663F-0542-96DD-4DB59DE98E13}" type="slidenum">
              <a:rPr lang="ru-RU" altLang="ru-RU" sz="1200" b="0">
                <a:solidFill>
                  <a:schemeClr val="tx1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4</a:t>
            </a:fld>
            <a:endParaRPr lang="ru-RU" altLang="ru-RU" sz="1200" b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809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15C00D67-E217-A445-A778-9444A974B381}" type="slidenum">
              <a:rPr lang="ru-RU" altLang="ru-RU" sz="1200" b="0">
                <a:solidFill>
                  <a:schemeClr val="tx1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ru-RU" altLang="ru-RU" sz="1200" b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4F85C209-3527-FC44-AE6E-3D16EA71C323}" type="slidenum">
              <a:rPr lang="ru-RU" altLang="ru-RU" sz="1200" b="0">
                <a:solidFill>
                  <a:schemeClr val="tx1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6</a:t>
            </a:fld>
            <a:endParaRPr lang="ru-RU" altLang="ru-RU" sz="1200" b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80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4FAAAC12-ACE7-8744-9D36-1A794713D10A}" type="slidenum">
              <a:rPr lang="ru-RU" altLang="ru-RU" sz="1200" b="0">
                <a:solidFill>
                  <a:schemeClr val="tx1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ru-RU" altLang="ru-RU" sz="1200" b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03209E35-FDF7-7440-AF59-4203AE712B27}" type="slidenum">
              <a:rPr lang="ru-RU" altLang="ru-RU" sz="1200" b="0">
                <a:solidFill>
                  <a:srgbClr val="000000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8</a:t>
            </a:fld>
            <a:endParaRPr lang="ru-RU" altLang="ru-RU" sz="1200" b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 dirty="0">
              <a:latin typeface="Times New Roman" charset="0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24FB1FDD-7305-0448-9D7A-AF5EA36C8F39}" type="slidenum">
              <a:rPr lang="ru-RU" altLang="ru-RU" sz="1200" b="0">
                <a:solidFill>
                  <a:srgbClr val="000000"/>
                </a:solidFill>
                <a:latin typeface="Times New Roman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ru-RU" altLang="ru-RU" sz="1200" b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2"/>
          <p:cNvSpPr>
            <a:spLocks noChangeShapeType="1"/>
          </p:cNvSpPr>
          <p:nvPr userDrawn="1"/>
        </p:nvSpPr>
        <p:spPr bwMode="auto">
          <a:xfrm>
            <a:off x="1109663" y="0"/>
            <a:ext cx="0" cy="756443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AEAEA"/>
                </a:solidFill>
                <a:prstDash val="dash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1211" tIns="65606" rIns="131211" bIns="65606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sz="2893"/>
          </a:p>
        </p:txBody>
      </p:sp>
      <p:pic>
        <p:nvPicPr>
          <p:cNvPr id="3" name="Picture 18" descr="обложка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79230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02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69D4E-C6DB-0046-B644-06C5D18071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348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49985" y="168102"/>
            <a:ext cx="3175155" cy="520230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17517" y="168102"/>
            <a:ext cx="9308340" cy="5202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0D647-CA46-1E49-B1D0-72D86E1018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165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579" y="2349879"/>
            <a:ext cx="11430556" cy="162145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7157" y="4286515"/>
            <a:ext cx="9413399" cy="19331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1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2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2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2385" y="7011114"/>
            <a:ext cx="3137800" cy="402736"/>
          </a:xfrm>
          <a:prstGeom prst="rect">
            <a:avLst/>
          </a:prstGeom>
        </p:spPr>
        <p:txBody>
          <a:bodyPr lIns="120061" tIns="60030" rIns="120061" bIns="60030"/>
          <a:lstStyle/>
          <a:p>
            <a:fld id="{68627B1B-5D7A-45DE-88E2-02CBC7E74BE2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94636" y="7011114"/>
            <a:ext cx="4258442" cy="402736"/>
          </a:xfrm>
          <a:prstGeom prst="rect">
            <a:avLst/>
          </a:prstGeom>
        </p:spPr>
        <p:txBody>
          <a:bodyPr lIns="120061" tIns="60030" rIns="120061" bIns="6003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2B64B-0F59-4AB9-AF15-419BE16C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75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742" y="1946015"/>
            <a:ext cx="12706830" cy="3495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2619038" y="6999288"/>
            <a:ext cx="827087" cy="565150"/>
          </a:xfrm>
        </p:spPr>
        <p:txBody>
          <a:bodyPr/>
          <a:lstStyle>
            <a:lvl1pPr>
              <a:defRPr/>
            </a:lvl1pPr>
          </a:lstStyle>
          <a:p>
            <a:fld id="{9FF86409-1684-5740-8D28-4E0C556FCD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9535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277" y="4860856"/>
            <a:ext cx="11430556" cy="1502381"/>
          </a:xfrm>
        </p:spPr>
        <p:txBody>
          <a:bodyPr anchor="t"/>
          <a:lstStyle>
            <a:lvl1pPr algn="l">
              <a:defRPr sz="5786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2277" y="3206132"/>
            <a:ext cx="11430556" cy="1654720"/>
          </a:xfrm>
        </p:spPr>
        <p:txBody>
          <a:bodyPr anchor="b"/>
          <a:lstStyle>
            <a:lvl1pPr marL="0" indent="0">
              <a:buNone/>
              <a:defRPr sz="2893"/>
            </a:lvl1pPr>
            <a:lvl2pPr marL="656030" indent="0">
              <a:buNone/>
              <a:defRPr sz="2642"/>
            </a:lvl2pPr>
            <a:lvl3pPr marL="1312060" indent="0">
              <a:buNone/>
              <a:defRPr sz="2264"/>
            </a:lvl3pPr>
            <a:lvl4pPr marL="1968090" indent="0">
              <a:buNone/>
              <a:defRPr sz="2013"/>
            </a:lvl4pPr>
            <a:lvl5pPr marL="2624120" indent="0">
              <a:buNone/>
              <a:defRPr sz="2013"/>
            </a:lvl5pPr>
            <a:lvl6pPr marL="3280150" indent="0">
              <a:buNone/>
              <a:defRPr sz="2013"/>
            </a:lvl6pPr>
            <a:lvl7pPr marL="3936180" indent="0">
              <a:buNone/>
              <a:defRPr sz="2013"/>
            </a:lvl7pPr>
            <a:lvl8pPr marL="4592210" indent="0">
              <a:buNone/>
              <a:defRPr sz="2013"/>
            </a:lvl8pPr>
            <a:lvl9pPr marL="5248241" indent="0">
              <a:buNone/>
              <a:defRPr sz="20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BD5BE-2491-6640-A79C-06D6F8904E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319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7517" y="1875354"/>
            <a:ext cx="6240580" cy="3495051"/>
          </a:xfrm>
        </p:spPr>
        <p:txBody>
          <a:bodyPr/>
          <a:lstStyle>
            <a:lvl1pPr>
              <a:defRPr sz="4025"/>
            </a:lvl1pPr>
            <a:lvl2pPr>
              <a:defRPr sz="3396"/>
            </a:lvl2pPr>
            <a:lvl3pPr>
              <a:defRPr sz="2893"/>
            </a:lvl3pPr>
            <a:lvl4pPr>
              <a:defRPr sz="2642"/>
            </a:lvl4pPr>
            <a:lvl5pPr>
              <a:defRPr sz="2642"/>
            </a:lvl5pPr>
            <a:lvl6pPr>
              <a:defRPr sz="2642"/>
            </a:lvl6pPr>
            <a:lvl7pPr>
              <a:defRPr sz="2642"/>
            </a:lvl7pPr>
            <a:lvl8pPr>
              <a:defRPr sz="2642"/>
            </a:lvl8pPr>
            <a:lvl9pPr>
              <a:defRPr sz="26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82226" y="1875354"/>
            <a:ext cx="6242913" cy="3495051"/>
          </a:xfrm>
        </p:spPr>
        <p:txBody>
          <a:bodyPr/>
          <a:lstStyle>
            <a:lvl1pPr>
              <a:defRPr sz="4025"/>
            </a:lvl1pPr>
            <a:lvl2pPr>
              <a:defRPr sz="3396"/>
            </a:lvl2pPr>
            <a:lvl3pPr>
              <a:defRPr sz="2893"/>
            </a:lvl3pPr>
            <a:lvl4pPr>
              <a:defRPr sz="2642"/>
            </a:lvl4pPr>
            <a:lvl5pPr>
              <a:defRPr sz="2642"/>
            </a:lvl5pPr>
            <a:lvl6pPr>
              <a:defRPr sz="2642"/>
            </a:lvl6pPr>
            <a:lvl7pPr>
              <a:defRPr sz="2642"/>
            </a:lvl7pPr>
            <a:lvl8pPr>
              <a:defRPr sz="2642"/>
            </a:lvl8pPr>
            <a:lvl9pPr>
              <a:defRPr sz="26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6D18A-4347-9B49-8D8F-00ABB82E7A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36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386" y="302928"/>
            <a:ext cx="12102942" cy="126074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387" y="1693247"/>
            <a:ext cx="5941743" cy="705663"/>
          </a:xfrm>
        </p:spPr>
        <p:txBody>
          <a:bodyPr anchor="b"/>
          <a:lstStyle>
            <a:lvl1pPr marL="0" indent="0">
              <a:buNone/>
              <a:defRPr sz="3396" b="1"/>
            </a:lvl1pPr>
            <a:lvl2pPr marL="656030" indent="0">
              <a:buNone/>
              <a:defRPr sz="2893" b="1"/>
            </a:lvl2pPr>
            <a:lvl3pPr marL="1312060" indent="0">
              <a:buNone/>
              <a:defRPr sz="2642" b="1"/>
            </a:lvl3pPr>
            <a:lvl4pPr marL="1968090" indent="0">
              <a:buNone/>
              <a:defRPr sz="2264" b="1"/>
            </a:lvl4pPr>
            <a:lvl5pPr marL="2624120" indent="0">
              <a:buNone/>
              <a:defRPr sz="2264" b="1"/>
            </a:lvl5pPr>
            <a:lvl6pPr marL="3280150" indent="0">
              <a:buNone/>
              <a:defRPr sz="2264" b="1"/>
            </a:lvl6pPr>
            <a:lvl7pPr marL="3936180" indent="0">
              <a:buNone/>
              <a:defRPr sz="2264" b="1"/>
            </a:lvl7pPr>
            <a:lvl8pPr marL="4592210" indent="0">
              <a:buNone/>
              <a:defRPr sz="2264" b="1"/>
            </a:lvl8pPr>
            <a:lvl9pPr marL="5248241" indent="0">
              <a:buNone/>
              <a:defRPr sz="22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2387" y="2398907"/>
            <a:ext cx="5941743" cy="4358308"/>
          </a:xfrm>
        </p:spPr>
        <p:txBody>
          <a:bodyPr/>
          <a:lstStyle>
            <a:lvl1pPr>
              <a:defRPr sz="3396"/>
            </a:lvl1pPr>
            <a:lvl2pPr>
              <a:defRPr sz="2893"/>
            </a:lvl2pPr>
            <a:lvl3pPr>
              <a:defRPr sz="2642"/>
            </a:lvl3pPr>
            <a:lvl4pPr>
              <a:defRPr sz="2264"/>
            </a:lvl4pPr>
            <a:lvl5pPr>
              <a:defRPr sz="2264"/>
            </a:lvl5pPr>
            <a:lvl6pPr>
              <a:defRPr sz="2264"/>
            </a:lvl6pPr>
            <a:lvl7pPr>
              <a:defRPr sz="2264"/>
            </a:lvl7pPr>
            <a:lvl8pPr>
              <a:defRPr sz="2264"/>
            </a:lvl8pPr>
            <a:lvl9pPr>
              <a:defRPr sz="22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31252" y="1693247"/>
            <a:ext cx="5944076" cy="705663"/>
          </a:xfrm>
        </p:spPr>
        <p:txBody>
          <a:bodyPr anchor="b"/>
          <a:lstStyle>
            <a:lvl1pPr marL="0" indent="0">
              <a:buNone/>
              <a:defRPr sz="3396" b="1"/>
            </a:lvl1pPr>
            <a:lvl2pPr marL="656030" indent="0">
              <a:buNone/>
              <a:defRPr sz="2893" b="1"/>
            </a:lvl2pPr>
            <a:lvl3pPr marL="1312060" indent="0">
              <a:buNone/>
              <a:defRPr sz="2642" b="1"/>
            </a:lvl3pPr>
            <a:lvl4pPr marL="1968090" indent="0">
              <a:buNone/>
              <a:defRPr sz="2264" b="1"/>
            </a:lvl4pPr>
            <a:lvl5pPr marL="2624120" indent="0">
              <a:buNone/>
              <a:defRPr sz="2264" b="1"/>
            </a:lvl5pPr>
            <a:lvl6pPr marL="3280150" indent="0">
              <a:buNone/>
              <a:defRPr sz="2264" b="1"/>
            </a:lvl6pPr>
            <a:lvl7pPr marL="3936180" indent="0">
              <a:buNone/>
              <a:defRPr sz="2264" b="1"/>
            </a:lvl7pPr>
            <a:lvl8pPr marL="4592210" indent="0">
              <a:buNone/>
              <a:defRPr sz="2264" b="1"/>
            </a:lvl8pPr>
            <a:lvl9pPr marL="5248241" indent="0">
              <a:buNone/>
              <a:defRPr sz="22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31252" y="2398907"/>
            <a:ext cx="5944076" cy="4358308"/>
          </a:xfrm>
        </p:spPr>
        <p:txBody>
          <a:bodyPr/>
          <a:lstStyle>
            <a:lvl1pPr>
              <a:defRPr sz="3396"/>
            </a:lvl1pPr>
            <a:lvl2pPr>
              <a:defRPr sz="2893"/>
            </a:lvl2pPr>
            <a:lvl3pPr>
              <a:defRPr sz="2642"/>
            </a:lvl3pPr>
            <a:lvl4pPr>
              <a:defRPr sz="2264"/>
            </a:lvl4pPr>
            <a:lvl5pPr>
              <a:defRPr sz="2264"/>
            </a:lvl5pPr>
            <a:lvl6pPr>
              <a:defRPr sz="2264"/>
            </a:lvl6pPr>
            <a:lvl7pPr>
              <a:defRPr sz="2264"/>
            </a:lvl7pPr>
            <a:lvl8pPr>
              <a:defRPr sz="2264"/>
            </a:lvl8pPr>
            <a:lvl9pPr>
              <a:defRPr sz="22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7B67A-5CF5-4546-BCD3-59812F216A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686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7FCAE-D32E-F241-B5B1-5D2541DC45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540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4200DB-FB3C-C944-BC14-1E40C0151A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095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387" y="301177"/>
            <a:ext cx="4424204" cy="1281752"/>
          </a:xfrm>
        </p:spPr>
        <p:txBody>
          <a:bodyPr anchor="b"/>
          <a:lstStyle>
            <a:lvl1pPr algn="l">
              <a:defRPr sz="2893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7684" y="301177"/>
            <a:ext cx="7517645" cy="6456038"/>
          </a:xfrm>
        </p:spPr>
        <p:txBody>
          <a:bodyPr/>
          <a:lstStyle>
            <a:lvl1pPr>
              <a:defRPr sz="4654"/>
            </a:lvl1pPr>
            <a:lvl2pPr>
              <a:defRPr sz="4025"/>
            </a:lvl2pPr>
            <a:lvl3pPr>
              <a:defRPr sz="3396"/>
            </a:lvl3pPr>
            <a:lvl4pPr>
              <a:defRPr sz="2893"/>
            </a:lvl4pPr>
            <a:lvl5pPr>
              <a:defRPr sz="2893"/>
            </a:lvl5pPr>
            <a:lvl6pPr>
              <a:defRPr sz="2893"/>
            </a:lvl6pPr>
            <a:lvl7pPr>
              <a:defRPr sz="2893"/>
            </a:lvl7pPr>
            <a:lvl8pPr>
              <a:defRPr sz="2893"/>
            </a:lvl8pPr>
            <a:lvl9pPr>
              <a:defRPr sz="289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2387" y="1582929"/>
            <a:ext cx="4424204" cy="5174286"/>
          </a:xfrm>
        </p:spPr>
        <p:txBody>
          <a:bodyPr/>
          <a:lstStyle>
            <a:lvl1pPr marL="0" indent="0">
              <a:buNone/>
              <a:defRPr sz="2013"/>
            </a:lvl1pPr>
            <a:lvl2pPr marL="656030" indent="0">
              <a:buNone/>
              <a:defRPr sz="1761"/>
            </a:lvl2pPr>
            <a:lvl3pPr marL="1312060" indent="0">
              <a:buNone/>
              <a:defRPr sz="1384"/>
            </a:lvl3pPr>
            <a:lvl4pPr marL="1968090" indent="0">
              <a:buNone/>
              <a:defRPr sz="1258"/>
            </a:lvl4pPr>
            <a:lvl5pPr marL="2624120" indent="0">
              <a:buNone/>
              <a:defRPr sz="1258"/>
            </a:lvl5pPr>
            <a:lvl6pPr marL="3280150" indent="0">
              <a:buNone/>
              <a:defRPr sz="1258"/>
            </a:lvl6pPr>
            <a:lvl7pPr marL="3936180" indent="0">
              <a:buNone/>
              <a:defRPr sz="1258"/>
            </a:lvl7pPr>
            <a:lvl8pPr marL="4592210" indent="0">
              <a:buNone/>
              <a:defRPr sz="1258"/>
            </a:lvl8pPr>
            <a:lvl9pPr marL="5248241" indent="0">
              <a:buNone/>
              <a:defRPr sz="125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00586-7ECE-0143-BFBF-C8446DBFAB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675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846" y="5295110"/>
            <a:ext cx="8068628" cy="625117"/>
          </a:xfrm>
        </p:spPr>
        <p:txBody>
          <a:bodyPr anchor="b"/>
          <a:lstStyle>
            <a:lvl1pPr algn="l">
              <a:defRPr sz="2893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5846" y="675899"/>
            <a:ext cx="8068628" cy="4538663"/>
          </a:xfrm>
        </p:spPr>
        <p:txBody>
          <a:bodyPr/>
          <a:lstStyle>
            <a:lvl1pPr marL="0" indent="0">
              <a:buNone/>
              <a:defRPr sz="4654"/>
            </a:lvl1pPr>
            <a:lvl2pPr marL="656030" indent="0">
              <a:buNone/>
              <a:defRPr sz="4025"/>
            </a:lvl2pPr>
            <a:lvl3pPr marL="1312060" indent="0">
              <a:buNone/>
              <a:defRPr sz="3396"/>
            </a:lvl3pPr>
            <a:lvl4pPr marL="1968090" indent="0">
              <a:buNone/>
              <a:defRPr sz="2893"/>
            </a:lvl4pPr>
            <a:lvl5pPr marL="2624120" indent="0">
              <a:buNone/>
              <a:defRPr sz="2893"/>
            </a:lvl5pPr>
            <a:lvl6pPr marL="3280150" indent="0">
              <a:buNone/>
              <a:defRPr sz="2893"/>
            </a:lvl6pPr>
            <a:lvl7pPr marL="3936180" indent="0">
              <a:buNone/>
              <a:defRPr sz="2893"/>
            </a:lvl7pPr>
            <a:lvl8pPr marL="4592210" indent="0">
              <a:buNone/>
              <a:defRPr sz="2893"/>
            </a:lvl8pPr>
            <a:lvl9pPr marL="5248241" indent="0">
              <a:buNone/>
              <a:defRPr sz="2893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5846" y="5920224"/>
            <a:ext cx="8068628" cy="887770"/>
          </a:xfrm>
        </p:spPr>
        <p:txBody>
          <a:bodyPr/>
          <a:lstStyle>
            <a:lvl1pPr marL="0" indent="0">
              <a:buNone/>
              <a:defRPr sz="2013"/>
            </a:lvl1pPr>
            <a:lvl2pPr marL="656030" indent="0">
              <a:buNone/>
              <a:defRPr sz="1761"/>
            </a:lvl2pPr>
            <a:lvl3pPr marL="1312060" indent="0">
              <a:buNone/>
              <a:defRPr sz="1384"/>
            </a:lvl3pPr>
            <a:lvl4pPr marL="1968090" indent="0">
              <a:buNone/>
              <a:defRPr sz="1258"/>
            </a:lvl4pPr>
            <a:lvl5pPr marL="2624120" indent="0">
              <a:buNone/>
              <a:defRPr sz="1258"/>
            </a:lvl5pPr>
            <a:lvl6pPr marL="3280150" indent="0">
              <a:buNone/>
              <a:defRPr sz="1258"/>
            </a:lvl6pPr>
            <a:lvl7pPr marL="3936180" indent="0">
              <a:buNone/>
              <a:defRPr sz="1258"/>
            </a:lvl7pPr>
            <a:lvl8pPr marL="4592210" indent="0">
              <a:buNone/>
              <a:defRPr sz="1258"/>
            </a:lvl8pPr>
            <a:lvl9pPr marL="5248241" indent="0">
              <a:buNone/>
              <a:defRPr sz="125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03E54-28F8-3245-AECB-B19508F61C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684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 userDrawn="1"/>
        </p:nvGrpSpPr>
        <p:grpSpPr bwMode="auto">
          <a:xfrm>
            <a:off x="369888" y="0"/>
            <a:ext cx="12814300" cy="7277100"/>
            <a:chOff x="158" y="0"/>
            <a:chExt cx="5489" cy="4156"/>
          </a:xfrm>
        </p:grpSpPr>
        <p:sp>
          <p:nvSpPr>
            <p:cNvPr id="1032" name="Line 2"/>
            <p:cNvSpPr>
              <a:spLocks noChangeShapeType="1"/>
            </p:cNvSpPr>
            <p:nvPr userDrawn="1"/>
          </p:nvSpPr>
          <p:spPr bwMode="auto">
            <a:xfrm flipV="1">
              <a:off x="295" y="0"/>
              <a:ext cx="0" cy="4156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defRPr/>
              </a:pPr>
              <a:endParaRPr sz="2893"/>
            </a:p>
          </p:txBody>
        </p:sp>
        <p:sp>
          <p:nvSpPr>
            <p:cNvPr id="1033" name="Line 10"/>
            <p:cNvSpPr>
              <a:spLocks noChangeShapeType="1"/>
            </p:cNvSpPr>
            <p:nvPr userDrawn="1"/>
          </p:nvSpPr>
          <p:spPr bwMode="auto">
            <a:xfrm flipH="1">
              <a:off x="158" y="371"/>
              <a:ext cx="548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defRPr/>
              </a:pPr>
              <a:endParaRPr sz="2893"/>
            </a:p>
          </p:txBody>
        </p:sp>
        <p:sp>
          <p:nvSpPr>
            <p:cNvPr id="1034" name="Line 11"/>
            <p:cNvSpPr>
              <a:spLocks noChangeShapeType="1"/>
            </p:cNvSpPr>
            <p:nvPr userDrawn="1"/>
          </p:nvSpPr>
          <p:spPr bwMode="auto">
            <a:xfrm flipH="1">
              <a:off x="158" y="663"/>
              <a:ext cx="548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defRPr/>
              </a:pPr>
              <a:endParaRPr sz="2893"/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500" y="1874838"/>
            <a:ext cx="1270635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751138" y="168275"/>
            <a:ext cx="6938962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790433" y="7073900"/>
            <a:ext cx="78751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0" i="0">
                <a:solidFill>
                  <a:srgbClr val="292929"/>
                </a:solidFill>
              </a:defRPr>
            </a:lvl1pPr>
          </a:lstStyle>
          <a:p>
            <a:fld id="{9297E63F-1ADB-7847-A7E5-30B89C2F3BC4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  <p:sp>
        <p:nvSpPr>
          <p:cNvPr id="1030" name="Line 15"/>
          <p:cNvSpPr>
            <a:spLocks noChangeShapeType="1"/>
          </p:cNvSpPr>
          <p:nvPr userDrawn="1"/>
        </p:nvSpPr>
        <p:spPr bwMode="auto">
          <a:xfrm>
            <a:off x="688975" y="0"/>
            <a:ext cx="0" cy="7564438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1211" tIns="65606" rIns="131211" bIns="65606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sz="2893"/>
          </a:p>
        </p:txBody>
      </p:sp>
      <p:pic>
        <p:nvPicPr>
          <p:cNvPr id="1031" name="Picture 24" descr="Layer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8275"/>
            <a:ext cx="215782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5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92929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92929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92929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92929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92929"/>
          </a:solidFill>
          <a:latin typeface="Arial" charset="0"/>
          <a:ea typeface="Arial" charset="0"/>
          <a:cs typeface="Arial" charset="0"/>
        </a:defRPr>
      </a:lvl5pPr>
      <a:lvl6pPr marL="656030" algn="l" rtl="0" fontAlgn="base">
        <a:lnSpc>
          <a:spcPct val="80000"/>
        </a:lnSpc>
        <a:spcBef>
          <a:spcPct val="0"/>
        </a:spcBef>
        <a:spcAft>
          <a:spcPct val="0"/>
        </a:spcAft>
        <a:defRPr sz="3271" b="1">
          <a:solidFill>
            <a:srgbClr val="292929"/>
          </a:solidFill>
          <a:latin typeface="Arial" charset="0"/>
          <a:cs typeface="Arial" charset="0"/>
        </a:defRPr>
      </a:lvl6pPr>
      <a:lvl7pPr marL="1312060" algn="l" rtl="0" fontAlgn="base">
        <a:lnSpc>
          <a:spcPct val="80000"/>
        </a:lnSpc>
        <a:spcBef>
          <a:spcPct val="0"/>
        </a:spcBef>
        <a:spcAft>
          <a:spcPct val="0"/>
        </a:spcAft>
        <a:defRPr sz="3271" b="1">
          <a:solidFill>
            <a:srgbClr val="292929"/>
          </a:solidFill>
          <a:latin typeface="Arial" charset="0"/>
          <a:cs typeface="Arial" charset="0"/>
        </a:defRPr>
      </a:lvl7pPr>
      <a:lvl8pPr marL="1968090" algn="l" rtl="0" fontAlgn="base">
        <a:lnSpc>
          <a:spcPct val="80000"/>
        </a:lnSpc>
        <a:spcBef>
          <a:spcPct val="0"/>
        </a:spcBef>
        <a:spcAft>
          <a:spcPct val="0"/>
        </a:spcAft>
        <a:defRPr sz="3271" b="1">
          <a:solidFill>
            <a:srgbClr val="292929"/>
          </a:solidFill>
          <a:latin typeface="Arial" charset="0"/>
          <a:cs typeface="Arial" charset="0"/>
        </a:defRPr>
      </a:lvl8pPr>
      <a:lvl9pPr marL="2624120" algn="l" rtl="0" fontAlgn="base">
        <a:lnSpc>
          <a:spcPct val="80000"/>
        </a:lnSpc>
        <a:spcBef>
          <a:spcPct val="0"/>
        </a:spcBef>
        <a:spcAft>
          <a:spcPct val="0"/>
        </a:spcAft>
        <a:defRPr sz="3271" b="1">
          <a:solidFill>
            <a:srgbClr val="292929"/>
          </a:solidFill>
          <a:latin typeface="Arial" charset="0"/>
          <a:cs typeface="Arial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Char char="•"/>
        <a:defRPr sz="2800">
          <a:solidFill>
            <a:srgbClr val="292929"/>
          </a:solidFill>
          <a:latin typeface="+mn-lt"/>
          <a:ea typeface="Arial" charset="0"/>
          <a:cs typeface="+mn-cs"/>
        </a:defRPr>
      </a:lvl1pPr>
      <a:lvl2pPr marL="492125" indent="-258763" algn="l" rtl="0" eaLnBrk="0" fontAlgn="base" hangingPunct="0">
        <a:spcBef>
          <a:spcPct val="20000"/>
        </a:spcBef>
        <a:spcAft>
          <a:spcPct val="30000"/>
        </a:spcAft>
        <a:buClr>
          <a:schemeClr val="folHlink"/>
        </a:buClr>
        <a:buChar char="•"/>
        <a:defRPr>
          <a:solidFill>
            <a:srgbClr val="292929"/>
          </a:solidFill>
          <a:latin typeface="+mn-lt"/>
          <a:ea typeface="Arial" charset="0"/>
          <a:cs typeface="+mn-cs"/>
        </a:defRPr>
      </a:lvl2pPr>
      <a:lvl3pPr marL="768350" indent="-271463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Char char="•"/>
        <a:defRPr>
          <a:solidFill>
            <a:srgbClr val="292929"/>
          </a:solidFill>
          <a:latin typeface="+mn-lt"/>
          <a:ea typeface="Arial" charset="0"/>
          <a:cs typeface="+mn-cs"/>
        </a:defRPr>
      </a:lvl3pPr>
      <a:lvl4pPr marL="1016000" indent="-244475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Char char="•"/>
        <a:defRPr sz="2000">
          <a:solidFill>
            <a:srgbClr val="292929"/>
          </a:solidFill>
          <a:latin typeface="+mn-lt"/>
          <a:ea typeface="Arial" charset="0"/>
          <a:cs typeface="+mn-cs"/>
        </a:defRPr>
      </a:lvl4pPr>
      <a:lvl5pPr marL="1255713" indent="-230188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00">
          <a:solidFill>
            <a:srgbClr val="292929"/>
          </a:solidFill>
          <a:latin typeface="+mn-lt"/>
          <a:ea typeface="Arial" charset="0"/>
          <a:cs typeface="+mn-cs"/>
        </a:defRPr>
      </a:lvl5pPr>
      <a:lvl6pPr marL="1913421" indent="-232344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761">
          <a:solidFill>
            <a:srgbClr val="292929"/>
          </a:solidFill>
          <a:latin typeface="+mn-lt"/>
          <a:cs typeface="+mn-cs"/>
        </a:defRPr>
      </a:lvl6pPr>
      <a:lvl7pPr marL="2569451" indent="-232344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761">
          <a:solidFill>
            <a:srgbClr val="292929"/>
          </a:solidFill>
          <a:latin typeface="+mn-lt"/>
          <a:cs typeface="+mn-cs"/>
        </a:defRPr>
      </a:lvl7pPr>
      <a:lvl8pPr marL="3225482" indent="-232344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761">
          <a:solidFill>
            <a:srgbClr val="292929"/>
          </a:solidFill>
          <a:latin typeface="+mn-lt"/>
          <a:cs typeface="+mn-cs"/>
        </a:defRPr>
      </a:lvl8pPr>
      <a:lvl9pPr marL="3881512" indent="-232344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761">
          <a:solidFill>
            <a:srgbClr val="292929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312060" rtl="0" eaLnBrk="1" latinLnBrk="0" hangingPunct="1">
        <a:defRPr sz="2642" kern="1200">
          <a:solidFill>
            <a:schemeClr val="tx1"/>
          </a:solidFill>
          <a:latin typeface="+mn-lt"/>
          <a:ea typeface="+mn-ea"/>
          <a:cs typeface="+mn-cs"/>
        </a:defRPr>
      </a:lvl1pPr>
      <a:lvl2pPr marL="656030" algn="l" defTabSz="1312060" rtl="0" eaLnBrk="1" latinLnBrk="0" hangingPunct="1">
        <a:defRPr sz="2642" kern="1200">
          <a:solidFill>
            <a:schemeClr val="tx1"/>
          </a:solidFill>
          <a:latin typeface="+mn-lt"/>
          <a:ea typeface="+mn-ea"/>
          <a:cs typeface="+mn-cs"/>
        </a:defRPr>
      </a:lvl2pPr>
      <a:lvl3pPr marL="1312060" algn="l" defTabSz="1312060" rtl="0" eaLnBrk="1" latinLnBrk="0" hangingPunct="1">
        <a:defRPr sz="2642" kern="1200">
          <a:solidFill>
            <a:schemeClr val="tx1"/>
          </a:solidFill>
          <a:latin typeface="+mn-lt"/>
          <a:ea typeface="+mn-ea"/>
          <a:cs typeface="+mn-cs"/>
        </a:defRPr>
      </a:lvl3pPr>
      <a:lvl4pPr marL="1968090" algn="l" defTabSz="1312060" rtl="0" eaLnBrk="1" latinLnBrk="0" hangingPunct="1">
        <a:defRPr sz="2642" kern="1200">
          <a:solidFill>
            <a:schemeClr val="tx1"/>
          </a:solidFill>
          <a:latin typeface="+mn-lt"/>
          <a:ea typeface="+mn-ea"/>
          <a:cs typeface="+mn-cs"/>
        </a:defRPr>
      </a:lvl4pPr>
      <a:lvl5pPr marL="2624120" algn="l" defTabSz="1312060" rtl="0" eaLnBrk="1" latinLnBrk="0" hangingPunct="1">
        <a:defRPr sz="2642" kern="1200">
          <a:solidFill>
            <a:schemeClr val="tx1"/>
          </a:solidFill>
          <a:latin typeface="+mn-lt"/>
          <a:ea typeface="+mn-ea"/>
          <a:cs typeface="+mn-cs"/>
        </a:defRPr>
      </a:lvl5pPr>
      <a:lvl6pPr marL="3280150" algn="l" defTabSz="1312060" rtl="0" eaLnBrk="1" latinLnBrk="0" hangingPunct="1">
        <a:defRPr sz="2642" kern="1200">
          <a:solidFill>
            <a:schemeClr val="tx1"/>
          </a:solidFill>
          <a:latin typeface="+mn-lt"/>
          <a:ea typeface="+mn-ea"/>
          <a:cs typeface="+mn-cs"/>
        </a:defRPr>
      </a:lvl6pPr>
      <a:lvl7pPr marL="3936180" algn="l" defTabSz="1312060" rtl="0" eaLnBrk="1" latinLnBrk="0" hangingPunct="1">
        <a:defRPr sz="2642" kern="1200">
          <a:solidFill>
            <a:schemeClr val="tx1"/>
          </a:solidFill>
          <a:latin typeface="+mn-lt"/>
          <a:ea typeface="+mn-ea"/>
          <a:cs typeface="+mn-cs"/>
        </a:defRPr>
      </a:lvl7pPr>
      <a:lvl8pPr marL="4592210" algn="l" defTabSz="1312060" rtl="0" eaLnBrk="1" latinLnBrk="0" hangingPunct="1">
        <a:defRPr sz="2642" kern="1200">
          <a:solidFill>
            <a:schemeClr val="tx1"/>
          </a:solidFill>
          <a:latin typeface="+mn-lt"/>
          <a:ea typeface="+mn-ea"/>
          <a:cs typeface="+mn-cs"/>
        </a:defRPr>
      </a:lvl8pPr>
      <a:lvl9pPr marL="5248241" algn="l" defTabSz="1312060" rtl="0" eaLnBrk="1" latinLnBrk="0" hangingPunct="1">
        <a:defRPr sz="26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6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17.tiff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6"/>
          <p:cNvSpPr>
            <a:spLocks noChangeArrowheads="1"/>
          </p:cNvSpPr>
          <p:nvPr/>
        </p:nvSpPr>
        <p:spPr bwMode="auto">
          <a:xfrm>
            <a:off x="4502150" y="685800"/>
            <a:ext cx="8366125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1211" tIns="65606" rIns="131211" bIns="65606" anchor="ctr"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altLang="ru-RU" sz="3200" dirty="0" smtClean="0">
                <a:solidFill>
                  <a:srgbClr val="D61E24"/>
                </a:solidFill>
              </a:rPr>
              <a:t>Автоматизация университета – как удобный сервис и единый подход к управлению университетом</a:t>
            </a:r>
            <a:endParaRPr lang="ru-RU" altLang="ru-RU" sz="3200" dirty="0">
              <a:solidFill>
                <a:srgbClr val="D61E24"/>
              </a:solidFill>
            </a:endParaRPr>
          </a:p>
        </p:txBody>
      </p:sp>
      <p:sp>
        <p:nvSpPr>
          <p:cNvPr id="3079" name="Rectangle 20"/>
          <p:cNvSpPr>
            <a:spLocks noGrp="1" noChangeArrowheads="1"/>
          </p:cNvSpPr>
          <p:nvPr>
            <p:ph type="subTitle" idx="4294967295"/>
          </p:nvPr>
        </p:nvSpPr>
        <p:spPr>
          <a:xfrm>
            <a:off x="4510298" y="4502299"/>
            <a:ext cx="8357977" cy="12620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err="1">
                <a:solidFill>
                  <a:srgbClr val="CC3300"/>
                </a:solidFill>
                <a:latin typeface="+mj-lt"/>
              </a:rPr>
              <a:t>Ляпин</a:t>
            </a:r>
            <a:r>
              <a:rPr lang="ru-RU" altLang="ru-RU" sz="2400" dirty="0">
                <a:solidFill>
                  <a:srgbClr val="CC3300"/>
                </a:solidFill>
                <a:latin typeface="+mj-lt"/>
              </a:rPr>
              <a:t> Дмитрий </a:t>
            </a:r>
            <a:r>
              <a:rPr lang="ru-RU" altLang="ru-RU" sz="2400" dirty="0" smtClean="0">
                <a:solidFill>
                  <a:srgbClr val="CC3300"/>
                </a:solidFill>
                <a:latin typeface="+mj-lt"/>
              </a:rPr>
              <a:t>Геннадьевич,</a:t>
            </a:r>
            <a:endParaRPr lang="ru-RU" altLang="ru-RU" sz="2400" dirty="0">
              <a:solidFill>
                <a:srgbClr val="CC3300"/>
              </a:solidFill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>
                <a:solidFill>
                  <a:srgbClr val="7F7F7F"/>
                </a:solidFill>
                <a:latin typeface="+mj-lt"/>
              </a:rPr>
              <a:t>в</a:t>
            </a:r>
            <a:r>
              <a:rPr lang="ru-RU" altLang="ru-RU" sz="2400" dirty="0" smtClean="0">
                <a:solidFill>
                  <a:srgbClr val="7F7F7F"/>
                </a:solidFill>
                <a:latin typeface="+mj-lt"/>
              </a:rPr>
              <a:t>едущий </a:t>
            </a:r>
            <a:r>
              <a:rPr lang="ru-RU" altLang="ru-RU" sz="2400" dirty="0">
                <a:solidFill>
                  <a:srgbClr val="7F7F7F"/>
                </a:solidFill>
                <a:latin typeface="+mj-lt"/>
              </a:rPr>
              <a:t>инженер управления информационных </a:t>
            </a:r>
            <a:r>
              <a:rPr lang="ru-RU" altLang="ru-RU" sz="2400" dirty="0" smtClean="0">
                <a:solidFill>
                  <a:srgbClr val="7F7F7F"/>
                </a:solidFill>
                <a:latin typeface="+mj-lt"/>
              </a:rPr>
              <a:t>технологий НИТУ «</a:t>
            </a:r>
            <a:r>
              <a:rPr lang="ru-RU" altLang="ru-RU" sz="2400" dirty="0" err="1" smtClean="0">
                <a:solidFill>
                  <a:srgbClr val="7F7F7F"/>
                </a:solidFill>
                <a:latin typeface="+mj-lt"/>
              </a:rPr>
              <a:t>МИСиС</a:t>
            </a:r>
            <a:r>
              <a:rPr lang="ru-RU" altLang="ru-RU" sz="2400" dirty="0" smtClean="0">
                <a:solidFill>
                  <a:srgbClr val="7F7F7F"/>
                </a:solidFill>
                <a:latin typeface="+mj-lt"/>
              </a:rPr>
              <a:t>»</a:t>
            </a:r>
            <a:endParaRPr lang="ru-RU" altLang="ru-RU" sz="2400" dirty="0">
              <a:solidFill>
                <a:srgbClr val="7F7F7F"/>
              </a:solidFill>
              <a:latin typeface="+mj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496164" y="685799"/>
            <a:ext cx="2672117" cy="1188207"/>
            <a:chOff x="603250" y="6219825"/>
            <a:chExt cx="2078038" cy="939800"/>
          </a:xfrm>
        </p:grpSpPr>
        <p:pic>
          <p:nvPicPr>
            <p:cNvPr id="5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5270855" y="1613695"/>
            <a:ext cx="8488053" cy="5959438"/>
            <a:chOff x="6039491" y="2363146"/>
            <a:chExt cx="7408222" cy="5201292"/>
          </a:xfrm>
        </p:grpSpPr>
        <p:pic>
          <p:nvPicPr>
            <p:cNvPr id="4" name="Изображение 3"/>
            <p:cNvPicPr>
              <a:picLocks noChangeAspect="1"/>
            </p:cNvPicPr>
            <p:nvPr/>
          </p:nvPicPr>
          <p:blipFill rotWithShape="1">
            <a:blip r:embed="rId3"/>
            <a:srcRect b="14104"/>
            <a:stretch/>
          </p:blipFill>
          <p:spPr>
            <a:xfrm>
              <a:off x="6039491" y="2363146"/>
              <a:ext cx="7408222" cy="5201292"/>
            </a:xfrm>
            <a:prstGeom prst="rect">
              <a:avLst/>
            </a:prstGeom>
          </p:spPr>
        </p:pic>
        <p:pic>
          <p:nvPicPr>
            <p:cNvPr id="62467" name="Picture 2" descr="C:\Users\1\Desktop\Screenshot_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95935">
              <a:off x="7226057" y="2952357"/>
              <a:ext cx="3655107" cy="2473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6" name="Номер слайда 3"/>
          <p:cNvSpPr>
            <a:spLocks noGrp="1"/>
          </p:cNvSpPr>
          <p:nvPr>
            <p:ph type="sldNum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56E80E84-DAB1-AD49-9EED-185123DE1E7E}" type="slidenum">
              <a:rPr lang="ru-RU" altLang="ru-RU" sz="2600" b="0">
                <a:solidFill>
                  <a:srgbClr val="29292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ru-RU" altLang="ru-RU" sz="2600" b="0" dirty="0">
              <a:solidFill>
                <a:srgbClr val="29292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3250" y="4045524"/>
            <a:ext cx="37803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ru-RU" sz="2400" b="0" dirty="0" smtClean="0">
              <a:solidFill>
                <a:schemeClr val="bg2">
                  <a:lumMod val="75000"/>
                </a:schemeClr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400" b="0" dirty="0" smtClean="0">
                <a:solidFill>
                  <a:schemeClr val="bg2">
                    <a:lumMod val="75000"/>
                  </a:schemeClr>
                </a:solidFill>
              </a:rPr>
              <a:t>Вход </a:t>
            </a:r>
            <a:r>
              <a:rPr lang="ru-RU" altLang="ru-RU" sz="2400" b="0" dirty="0" smtClean="0">
                <a:solidFill>
                  <a:schemeClr val="bg2">
                    <a:lumMod val="75000"/>
                  </a:schemeClr>
                </a:solidFill>
              </a:rPr>
              <a:t>осуществляется с любой страницы </a:t>
            </a:r>
            <a:r>
              <a:rPr lang="ru-RU" altLang="ru-RU" sz="2400" b="0" dirty="0">
                <a:solidFill>
                  <a:schemeClr val="bg2">
                    <a:lumMod val="75000"/>
                  </a:schemeClr>
                </a:solidFill>
              </a:rPr>
              <a:t>сайта</a:t>
            </a:r>
            <a:r>
              <a:rPr lang="en-US" altLang="ru-RU" sz="2400" b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altLang="ru-RU" sz="2400" b="0" dirty="0" err="1">
                <a:solidFill>
                  <a:srgbClr val="08A1E6"/>
                </a:solidFill>
              </a:rPr>
              <a:t>misis.ru</a:t>
            </a:r>
            <a:r>
              <a:rPr lang="ru-RU" altLang="ru-RU" sz="2400" b="0" dirty="0">
                <a:solidFill>
                  <a:srgbClr val="08A1E6"/>
                </a:solidFill>
              </a:rPr>
              <a:t> </a:t>
            </a: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2370930" y="936336"/>
            <a:ext cx="8580387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800" kern="0" smtClean="0">
                <a:solidFill>
                  <a:srgbClr val="D61E24"/>
                </a:solidFill>
              </a:rPr>
              <a:t>Личный кабинет студента/преподавателя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40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603250" y="2577191"/>
            <a:ext cx="59467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D61E24"/>
                </a:solidFill>
              </a:rPr>
              <a:t>Личный кабинет</a:t>
            </a:r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</a:rPr>
              <a:t> - онлайн-пространство, доступное каждому обучающемуся и </a:t>
            </a:r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</a:rPr>
              <a:t>сотруднику</a:t>
            </a:r>
            <a:endParaRPr lang="en-US" sz="2400" b="0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</a:rPr>
              <a:t>НИТУ </a:t>
            </a:r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</a:rPr>
              <a:t>«МИСиС»</a:t>
            </a:r>
            <a:endParaRPr sz="2400" b="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6409-1684-5740-8D28-4E0C556FCD46}" type="slidenum">
              <a:rPr lang="ru-RU" altLang="ru-RU" smtClean="0"/>
              <a:pPr/>
              <a:t>11</a:t>
            </a:fld>
            <a:endParaRPr lang="ru-RU" alt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376" y="2287"/>
            <a:ext cx="11357749" cy="75644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0" y="0"/>
            <a:ext cx="13447713" cy="75874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5000">
                <a:srgbClr val="FFFFFF"/>
              </a:gs>
              <a:gs pos="43000">
                <a:srgbClr val="FFFFFF">
                  <a:alpha val="91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pic>
        <p:nvPicPr>
          <p:cNvPr id="7" name="Picture 24" descr="Laye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8275"/>
            <a:ext cx="215782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 bwMode="auto">
          <a:xfrm>
            <a:off x="576468" y="2280516"/>
            <a:ext cx="3002107" cy="654054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10800000" algn="r" rotWithShape="0">
              <a:srgbClr val="08A1E6">
                <a:alpha val="5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2000" b="0" dirty="0" smtClean="0">
                <a:solidFill>
                  <a:srgbClr val="009FDF"/>
                </a:solidFill>
              </a:rPr>
              <a:t>Заказ справок</a:t>
            </a:r>
            <a:endParaRPr lang="ru-RU" altLang="ru-RU" sz="2000" b="0" dirty="0">
              <a:solidFill>
                <a:srgbClr val="009FDF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66342" y="3319788"/>
            <a:ext cx="3002107" cy="654054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10800000" algn="r" rotWithShape="0">
              <a:srgbClr val="08A1E6">
                <a:alpha val="5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ru-RU" sz="2000" b="0" dirty="0" smtClean="0">
                <a:solidFill>
                  <a:srgbClr val="009FDF"/>
                </a:solidFill>
              </a:rPr>
              <a:t>LMS Canvas</a:t>
            </a:r>
            <a:endParaRPr lang="ru-RU" altLang="ru-RU" sz="2000" b="0" dirty="0">
              <a:solidFill>
                <a:srgbClr val="009FDF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556797" y="4359060"/>
            <a:ext cx="3002107" cy="654054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10800000" algn="r" rotWithShape="0">
              <a:srgbClr val="08A1E6">
                <a:alpha val="5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2000" b="0" dirty="0" smtClean="0">
                <a:solidFill>
                  <a:srgbClr val="009FDF"/>
                </a:solidFill>
              </a:rPr>
              <a:t>Электронная зачетка</a:t>
            </a:r>
            <a:endParaRPr lang="ru-RU" altLang="ru-RU" sz="2000" b="0" dirty="0">
              <a:solidFill>
                <a:srgbClr val="009FDF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513166" y="5398332"/>
            <a:ext cx="3002107" cy="654054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10800000" algn="r" rotWithShape="0">
              <a:srgbClr val="08A1E6">
                <a:alpha val="5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ru-RU" sz="2000" b="0" dirty="0" smtClean="0">
                <a:solidFill>
                  <a:srgbClr val="009FDF"/>
                </a:solidFill>
              </a:rPr>
              <a:t>Google G Suite</a:t>
            </a:r>
            <a:endParaRPr lang="ru-RU" altLang="ru-RU" sz="2000" b="0" dirty="0">
              <a:solidFill>
                <a:srgbClr val="009FDF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155771" y="2280516"/>
            <a:ext cx="3002107" cy="654054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10800000" algn="r" rotWithShape="0">
              <a:srgbClr val="08A1E6">
                <a:alpha val="5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2000" b="0" dirty="0" smtClean="0">
                <a:solidFill>
                  <a:srgbClr val="009FDF"/>
                </a:solidFill>
              </a:rPr>
              <a:t>Единое </a:t>
            </a:r>
            <a:r>
              <a:rPr lang="en-US" altLang="ru-RU" sz="2000" b="0" dirty="0" err="1" smtClean="0">
                <a:solidFill>
                  <a:srgbClr val="009FDF"/>
                </a:solidFill>
              </a:rPr>
              <a:t>Wi-fi</a:t>
            </a:r>
            <a:r>
              <a:rPr lang="en-US" altLang="ru-RU" sz="2000" b="0" dirty="0" smtClean="0">
                <a:solidFill>
                  <a:srgbClr val="009FDF"/>
                </a:solidFill>
              </a:rPr>
              <a:t> </a:t>
            </a:r>
            <a:r>
              <a:rPr lang="ru-RU" altLang="ru-RU" sz="2000" b="0" dirty="0" smtClean="0">
                <a:solidFill>
                  <a:srgbClr val="009FDF"/>
                </a:solidFill>
              </a:rPr>
              <a:t>пространство</a:t>
            </a:r>
            <a:endParaRPr lang="ru-RU" altLang="ru-RU" sz="2000" b="0" dirty="0">
              <a:solidFill>
                <a:srgbClr val="009FDF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4145645" y="3319788"/>
            <a:ext cx="3002107" cy="654054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10800000" algn="r" rotWithShape="0">
              <a:srgbClr val="08A1E6">
                <a:alpha val="5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1900" b="0" dirty="0" smtClean="0">
                <a:solidFill>
                  <a:srgbClr val="009FDF"/>
                </a:solidFill>
              </a:rPr>
              <a:t>Персонифицированное расписание</a:t>
            </a:r>
            <a:endParaRPr lang="ru-RU" altLang="ru-RU" sz="1900" b="0" dirty="0">
              <a:solidFill>
                <a:srgbClr val="009FDF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4136100" y="4359060"/>
            <a:ext cx="3002107" cy="654054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10800000" algn="r" rotWithShape="0">
              <a:srgbClr val="08A1E6">
                <a:alpha val="5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2000" b="0" dirty="0" smtClean="0">
                <a:solidFill>
                  <a:srgbClr val="009FDF"/>
                </a:solidFill>
              </a:rPr>
              <a:t>Бланки заявлений</a:t>
            </a:r>
            <a:endParaRPr lang="ru-RU" altLang="ru-RU" sz="2000" b="0" dirty="0">
              <a:solidFill>
                <a:srgbClr val="009FDF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4092469" y="5398332"/>
            <a:ext cx="3002107" cy="654054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10800000" algn="r" rotWithShape="0">
              <a:srgbClr val="08A1E6">
                <a:alpha val="5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2000" b="0" dirty="0" smtClean="0">
                <a:solidFill>
                  <a:srgbClr val="009FDF"/>
                </a:solidFill>
              </a:rPr>
              <a:t>Оплата проживания в общежитии</a:t>
            </a:r>
            <a:endParaRPr lang="ru-RU" altLang="ru-RU" sz="2000" b="0" dirty="0">
              <a:solidFill>
                <a:srgbClr val="009FDF"/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2370930" y="936336"/>
            <a:ext cx="8580387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800" kern="0" smtClean="0">
                <a:solidFill>
                  <a:srgbClr val="D61E24"/>
                </a:solidFill>
              </a:rPr>
              <a:t>Личный кабинет студента/преподавателя</a:t>
            </a:r>
          </a:p>
        </p:txBody>
      </p:sp>
      <p:sp>
        <p:nvSpPr>
          <p:cNvPr id="25" name="Номер слайда 3"/>
          <p:cNvSpPr txBox="1">
            <a:spLocks/>
          </p:cNvSpPr>
          <p:nvPr/>
        </p:nvSpPr>
        <p:spPr bwMode="auto">
          <a:xfrm>
            <a:off x="12619038" y="6999288"/>
            <a:ext cx="827087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i="0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600" b="0" dirty="0" smtClean="0">
                <a:solidFill>
                  <a:srgbClr val="292929"/>
                </a:solidFill>
              </a:rPr>
              <a:t>11</a:t>
            </a:r>
            <a:endParaRPr lang="ru-RU" altLang="ru-RU" sz="2600" b="0" dirty="0">
              <a:solidFill>
                <a:srgbClr val="292929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27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066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2"/>
          <p:cNvSpPr/>
          <p:nvPr/>
        </p:nvSpPr>
        <p:spPr>
          <a:xfrm rot="5400000" flipH="1" flipV="1">
            <a:off x="7588908" y="1681813"/>
            <a:ext cx="7588318" cy="417693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FontAwesome"/>
            </a:endParaRPr>
          </a:p>
        </p:txBody>
      </p:sp>
      <p:sp>
        <p:nvSpPr>
          <p:cNvPr id="8" name="Freeform 22"/>
          <p:cNvSpPr/>
          <p:nvPr/>
        </p:nvSpPr>
        <p:spPr>
          <a:xfrm rot="5400000" flipH="1" flipV="1">
            <a:off x="7588908" y="1681814"/>
            <a:ext cx="7588318" cy="417693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rgbClr val="FFDE06">
              <a:alpha val="6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FontAwesome"/>
            </a:endParaRPr>
          </a:p>
        </p:txBody>
      </p:sp>
      <p:sp>
        <p:nvSpPr>
          <p:cNvPr id="9" name="Sev01"/>
          <p:cNvSpPr>
            <a:spLocks noChangeAspect="1"/>
          </p:cNvSpPr>
          <p:nvPr/>
        </p:nvSpPr>
        <p:spPr>
          <a:xfrm flipH="1">
            <a:off x="7925595" y="545266"/>
            <a:ext cx="2640697" cy="2640692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noFill/>
            <a:prstDash val="solid"/>
          </a:ln>
          <a:effectLst>
            <a:outerShdw blurRad="342900" dist="38100" dir="10800000" sx="103000" sy="103000" algn="r" rotWithShape="0">
              <a:schemeClr val="accent1">
                <a:lumMod val="50000"/>
                <a:alpha val="48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ntAwesome" pitchFamily="2" charset="0"/>
              <a:ea typeface=""/>
              <a:cs typeface="FontAwesome"/>
            </a:endParaRPr>
          </a:p>
        </p:txBody>
      </p:sp>
      <p:sp>
        <p:nvSpPr>
          <p:cNvPr id="10" name="Sev01"/>
          <p:cNvSpPr>
            <a:spLocks noChangeAspect="1"/>
          </p:cNvSpPr>
          <p:nvPr/>
        </p:nvSpPr>
        <p:spPr>
          <a:xfrm>
            <a:off x="8911726" y="3264298"/>
            <a:ext cx="2077118" cy="207711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noFill/>
            <a:prstDash val="solid"/>
          </a:ln>
          <a:effectLst>
            <a:outerShdw blurRad="342900" dist="38100" dir="10800000" sx="103000" sy="103000" algn="r" rotWithShape="0">
              <a:schemeClr val="accent1">
                <a:lumMod val="50000"/>
                <a:alpha val="48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ntAwesome" pitchFamily="2" charset="0"/>
              <a:ea typeface=""/>
              <a:cs typeface="FontAwesome"/>
            </a:endParaRPr>
          </a:p>
        </p:txBody>
      </p:sp>
      <p:pic>
        <p:nvPicPr>
          <p:cNvPr id="64513" name="Picture 2" descr="C:\Users\1\Desktop\Screenshot_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95" y="1333947"/>
            <a:ext cx="5915733" cy="45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Номер слайда 3"/>
          <p:cNvSpPr>
            <a:spLocks noGrp="1"/>
          </p:cNvSpPr>
          <p:nvPr>
            <p:ph type="sldNum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568F4B96-C8AA-AA46-8B4E-F3DD8E0F2C4E}" type="slidenum">
              <a:rPr lang="ru-RU" altLang="ru-RU" sz="2600" b="0">
                <a:solidFill>
                  <a:srgbClr val="29292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12</a:t>
            </a:fld>
            <a:endParaRPr lang="ru-RU" altLang="ru-RU" sz="2600" b="0" dirty="0">
              <a:solidFill>
                <a:srgbClr val="29292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120" y="6100019"/>
            <a:ext cx="11570704" cy="109260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dirty="0">
                <a:solidFill>
                  <a:srgbClr val="D61E24"/>
                </a:solidFill>
              </a:rPr>
              <a:t>Единый </a:t>
            </a:r>
            <a:r>
              <a:rPr lang="ru-RU" altLang="ru-RU" sz="2000" dirty="0" smtClean="0">
                <a:solidFill>
                  <a:srgbClr val="D61E24"/>
                </a:solidFill>
              </a:rPr>
              <a:t>логин</a:t>
            </a:r>
            <a:r>
              <a:rPr lang="en-US" altLang="ru-RU" sz="2000" dirty="0" smtClean="0">
                <a:solidFill>
                  <a:srgbClr val="D61E24"/>
                </a:solidFill>
              </a:rPr>
              <a:t> и </a:t>
            </a:r>
            <a:r>
              <a:rPr lang="en-US" altLang="ru-RU" sz="2000" dirty="0" err="1" smtClean="0">
                <a:solidFill>
                  <a:srgbClr val="D61E24"/>
                </a:solidFill>
              </a:rPr>
              <a:t>пароль</a:t>
            </a:r>
            <a:r>
              <a:rPr lang="ru-RU" altLang="ru-RU" sz="2000" dirty="0" smtClean="0">
                <a:solidFill>
                  <a:srgbClr val="D61E24"/>
                </a:solidFill>
              </a:rPr>
              <a:t>:</a:t>
            </a:r>
            <a:endParaRPr lang="ru-RU" altLang="ru-RU" sz="2000" dirty="0">
              <a:solidFill>
                <a:srgbClr val="D61E24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</a:rPr>
              <a:t>Личный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</a:rPr>
              <a:t>кабинет</a:t>
            </a:r>
            <a:r>
              <a:rPr lang="en-US" altLang="ru-RU" sz="2000" dirty="0" smtClean="0">
                <a:solidFill>
                  <a:schemeClr val="bg2">
                    <a:lumMod val="75000"/>
                  </a:schemeClr>
                </a:solidFill>
              </a:rPr>
              <a:t>; Wi-Fi </a:t>
            </a:r>
            <a:r>
              <a:rPr lang="en-US" altLang="ru-RU" sz="2000" dirty="0">
                <a:solidFill>
                  <a:schemeClr val="bg2">
                    <a:lumMod val="75000"/>
                  </a:schemeClr>
                </a:solidFill>
              </a:rPr>
              <a:t>– LMS Canvas –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</a:rPr>
              <a:t> Корпоративная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</a:rPr>
              <a:t>почта – </a:t>
            </a:r>
            <a:r>
              <a:rPr lang="en-US" altLang="ru-RU" sz="2000" dirty="0" smtClean="0">
                <a:solidFill>
                  <a:schemeClr val="bg2">
                    <a:lumMod val="75000"/>
                  </a:schemeClr>
                </a:solidFill>
              </a:rPr>
              <a:t>Office 365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altLang="ru-RU" sz="2000" dirty="0" smtClean="0">
              <a:solidFill>
                <a:schemeClr val="bg2">
                  <a:lumMod val="75000"/>
                </a:schemeClr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</a:rPr>
              <a:t>– Сервисы </a:t>
            </a:r>
            <a:r>
              <a:rPr lang="en-US" altLang="ru-RU" sz="2000" dirty="0" smtClean="0">
                <a:solidFill>
                  <a:schemeClr val="bg2">
                    <a:lumMod val="75000"/>
                  </a:schemeClr>
                </a:solidFill>
              </a:rPr>
              <a:t>Google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altLang="ru-RU" sz="2000" dirty="0" smtClean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en-US" altLang="ru-RU" sz="2000" dirty="0" err="1" smtClean="0">
                <a:solidFill>
                  <a:schemeClr val="bg2">
                    <a:lumMod val="75000"/>
                  </a:schemeClr>
                </a:solidFill>
              </a:rPr>
              <a:t>OpenVPN</a:t>
            </a:r>
            <a:r>
              <a:rPr lang="en-US" altLang="ru-RU" sz="2000" dirty="0" smtClean="0">
                <a:solidFill>
                  <a:schemeClr val="bg2">
                    <a:lumMod val="75000"/>
                  </a:schemeClr>
                </a:solidFill>
              </a:rPr>
              <a:t> (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</a:rPr>
              <a:t>для всех видов устройств)</a:t>
            </a:r>
            <a:endParaRPr lang="ru-RU" altLang="ru-RU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89979" y="1234670"/>
            <a:ext cx="240924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1400" dirty="0" smtClean="0">
                <a:solidFill>
                  <a:srgbClr val="FFC000"/>
                </a:solidFill>
              </a:rPr>
              <a:t>ЗАРЕГЕСТРИРОВАЛОСЬ</a:t>
            </a:r>
          </a:p>
          <a:p>
            <a:pPr algn="ctr" eaLnBrk="1" hangingPunct="1"/>
            <a:r>
              <a:rPr lang="ru-RU" altLang="ru-RU" sz="4400" dirty="0" smtClean="0">
                <a:solidFill>
                  <a:srgbClr val="FFC000"/>
                </a:solidFill>
              </a:rPr>
              <a:t>12</a:t>
            </a:r>
            <a:r>
              <a:rPr lang="en-US" altLang="ru-RU" sz="4400" dirty="0" smtClean="0">
                <a:solidFill>
                  <a:srgbClr val="FFC000"/>
                </a:solidFill>
              </a:rPr>
              <a:t> </a:t>
            </a:r>
            <a:r>
              <a:rPr lang="ru-RU" altLang="ru-RU" sz="4400" dirty="0" smtClean="0">
                <a:solidFill>
                  <a:srgbClr val="FFC000"/>
                </a:solidFill>
              </a:rPr>
              <a:t>979 </a:t>
            </a:r>
            <a:endParaRPr lang="ru-RU" altLang="ru-RU" sz="4400" dirty="0" smtClean="0">
              <a:solidFill>
                <a:srgbClr val="FFC000"/>
              </a:solidFill>
            </a:endParaRPr>
          </a:p>
          <a:p>
            <a:pPr algn="ctr" eaLnBrk="1" hangingPunct="1"/>
            <a:r>
              <a:rPr lang="ru-RU" altLang="ru-RU" sz="3200" dirty="0" smtClean="0">
                <a:solidFill>
                  <a:srgbClr val="FFC000"/>
                </a:solidFill>
              </a:rPr>
              <a:t>человек</a:t>
            </a:r>
            <a:endParaRPr lang="ru-RU" altLang="ru-RU" sz="3200" dirty="0">
              <a:solidFill>
                <a:srgbClr val="FFC000"/>
              </a:solidFill>
            </a:endParaRPr>
          </a:p>
        </p:txBody>
      </p:sp>
      <p:sp>
        <p:nvSpPr>
          <p:cNvPr id="12" name="Sev01"/>
          <p:cNvSpPr>
            <a:spLocks noChangeAspect="1"/>
          </p:cNvSpPr>
          <p:nvPr/>
        </p:nvSpPr>
        <p:spPr>
          <a:xfrm>
            <a:off x="10314435" y="5301651"/>
            <a:ext cx="1908759" cy="190875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noFill/>
            <a:prstDash val="solid"/>
          </a:ln>
          <a:effectLst>
            <a:outerShdw blurRad="342900" dist="38100" dir="10800000" sx="103000" sy="103000" algn="r" rotWithShape="0">
              <a:schemeClr val="accent1">
                <a:lumMod val="50000"/>
                <a:alpha val="48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ntAwesome" pitchFamily="2" charset="0"/>
              <a:ea typeface=""/>
              <a:cs typeface="FontAwesome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71313" y="3436589"/>
            <a:ext cx="2114938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endParaRPr lang="ru-RU" altLang="ru-RU" sz="2000" dirty="0" smtClean="0">
              <a:solidFill>
                <a:srgbClr val="FFC000"/>
              </a:solidFill>
            </a:endParaRPr>
          </a:p>
          <a:p>
            <a:pPr algn="ctr" eaLnBrk="1" hangingPunct="1"/>
            <a:r>
              <a:rPr lang="ru-RU" altLang="ru-RU" sz="2000" dirty="0" smtClean="0">
                <a:solidFill>
                  <a:srgbClr val="FFC000"/>
                </a:solidFill>
              </a:rPr>
              <a:t>За год новых </a:t>
            </a:r>
          </a:p>
          <a:p>
            <a:pPr algn="ctr" eaLnBrk="1" hangingPunct="1"/>
            <a:r>
              <a:rPr lang="ru-RU" altLang="ru-RU" sz="2000" dirty="0" smtClean="0">
                <a:solidFill>
                  <a:srgbClr val="FFC000"/>
                </a:solidFill>
              </a:rPr>
              <a:t>пользователей</a:t>
            </a:r>
          </a:p>
          <a:p>
            <a:pPr algn="ctr" eaLnBrk="1" hangingPunct="1"/>
            <a:r>
              <a:rPr lang="ru-RU" altLang="ru-RU" sz="4400" dirty="0" smtClean="0">
                <a:solidFill>
                  <a:srgbClr val="FFC000"/>
                </a:solidFill>
              </a:rPr>
              <a:t>4</a:t>
            </a:r>
            <a:r>
              <a:rPr lang="en-US" altLang="ru-RU" sz="4400" dirty="0" smtClean="0">
                <a:solidFill>
                  <a:srgbClr val="FFC000"/>
                </a:solidFill>
              </a:rPr>
              <a:t> </a:t>
            </a:r>
            <a:r>
              <a:rPr lang="ru-RU" altLang="ru-RU" sz="4400" dirty="0" smtClean="0">
                <a:solidFill>
                  <a:srgbClr val="FFC000"/>
                </a:solidFill>
              </a:rPr>
              <a:t>500</a:t>
            </a:r>
            <a:endParaRPr lang="ru-RU" altLang="ru-RU" sz="4400" dirty="0" smtClean="0">
              <a:solidFill>
                <a:srgbClr val="FFC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14435" y="5513702"/>
            <a:ext cx="2014269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endParaRPr lang="ru-RU" altLang="ru-RU" sz="2000" dirty="0" smtClean="0">
              <a:solidFill>
                <a:srgbClr val="FFC000"/>
              </a:solidFill>
            </a:endParaRPr>
          </a:p>
          <a:p>
            <a:pPr algn="ctr" eaLnBrk="1" hangingPunct="1"/>
            <a:r>
              <a:rPr lang="ru-RU" altLang="ru-RU" sz="1800" dirty="0" smtClean="0">
                <a:solidFill>
                  <a:srgbClr val="FFC000"/>
                </a:solidFill>
              </a:rPr>
              <a:t>Пользователей </a:t>
            </a:r>
          </a:p>
          <a:p>
            <a:pPr algn="ctr" eaLnBrk="1" hangingPunct="1"/>
            <a:r>
              <a:rPr lang="ru-RU" altLang="ru-RU" sz="1800" dirty="0" smtClean="0">
                <a:solidFill>
                  <a:srgbClr val="FFC000"/>
                </a:solidFill>
              </a:rPr>
              <a:t>LMS Canvas </a:t>
            </a:r>
          </a:p>
          <a:p>
            <a:pPr algn="ctr" eaLnBrk="1" hangingPunct="1"/>
            <a:r>
              <a:rPr lang="ru-RU" altLang="ru-RU" sz="3600" dirty="0" smtClean="0">
                <a:solidFill>
                  <a:srgbClr val="FFC000"/>
                </a:solidFill>
              </a:rPr>
              <a:t>4</a:t>
            </a:r>
            <a:r>
              <a:rPr lang="en-US" altLang="ru-RU" sz="3600" dirty="0" smtClean="0">
                <a:solidFill>
                  <a:srgbClr val="FFC000"/>
                </a:solidFill>
              </a:rPr>
              <a:t> </a:t>
            </a:r>
            <a:r>
              <a:rPr lang="ru-RU" altLang="ru-RU" sz="3600" dirty="0" smtClean="0">
                <a:solidFill>
                  <a:srgbClr val="FFC000"/>
                </a:solidFill>
              </a:rPr>
              <a:t>252</a:t>
            </a:r>
            <a:endParaRPr lang="ru-RU" altLang="ru-RU" sz="36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82877" y="1838305"/>
            <a:ext cx="3311127" cy="4785926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>
                <a:solidFill>
                  <a:srgbClr val="4C4C4C"/>
                </a:solidFill>
              </a:rPr>
              <a:t>Д</a:t>
            </a:r>
            <a:r>
              <a:rPr lang="ru-RU" altLang="ru-RU" sz="2000" b="0" dirty="0" smtClean="0">
                <a:solidFill>
                  <a:srgbClr val="4C4C4C"/>
                </a:solidFill>
              </a:rPr>
              <a:t>оступ </a:t>
            </a:r>
            <a:r>
              <a:rPr lang="ru-RU" altLang="ru-RU" sz="2000" b="0" dirty="0">
                <a:solidFill>
                  <a:srgbClr val="4C4C4C"/>
                </a:solidFill>
              </a:rPr>
              <a:t>к </a:t>
            </a:r>
            <a:r>
              <a:rPr lang="en-US" altLang="ru-RU" sz="2000" b="0" dirty="0" smtClean="0">
                <a:solidFill>
                  <a:srgbClr val="4C4C4C"/>
                </a:solidFill>
              </a:rPr>
              <a:t>W-</a:t>
            </a:r>
            <a:r>
              <a:rPr lang="en-US" altLang="ru-RU" sz="2000" b="0" dirty="0" err="1" smtClean="0">
                <a:solidFill>
                  <a:srgbClr val="4C4C4C"/>
                </a:solidFill>
              </a:rPr>
              <a:t>iFi</a:t>
            </a:r>
            <a:endParaRPr lang="ru-RU" altLang="ru-RU" sz="2000" b="0" dirty="0" smtClean="0">
              <a:solidFill>
                <a:srgbClr val="4C4C4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endParaRPr lang="en-US" altLang="ru-RU" sz="2000" b="0" dirty="0">
              <a:solidFill>
                <a:srgbClr val="4C4C4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Доступ </a:t>
            </a:r>
            <a:r>
              <a:rPr lang="ru-RU" altLang="ru-RU" sz="2000" b="0" dirty="0">
                <a:solidFill>
                  <a:srgbClr val="4C4C4C"/>
                </a:solidFill>
              </a:rPr>
              <a:t>к </a:t>
            </a:r>
            <a:r>
              <a:rPr lang="en-US" altLang="ru-RU" sz="2000" b="0" dirty="0">
                <a:solidFill>
                  <a:srgbClr val="4C4C4C"/>
                </a:solidFill>
              </a:rPr>
              <a:t>LMS </a:t>
            </a:r>
            <a:r>
              <a:rPr lang="en-US" altLang="ru-RU" sz="2000" b="0" dirty="0" smtClean="0">
                <a:solidFill>
                  <a:srgbClr val="4C4C4C"/>
                </a:solidFill>
              </a:rPr>
              <a:t>Canvas</a:t>
            </a:r>
            <a:endParaRPr lang="ru-RU" altLang="ru-RU" sz="2000" b="0" dirty="0" smtClean="0">
              <a:solidFill>
                <a:srgbClr val="4C4C4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endParaRPr lang="en-US" altLang="ru-RU" sz="2000" b="0" dirty="0">
              <a:solidFill>
                <a:srgbClr val="4C4C4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Оплата общежития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endParaRPr lang="ru-RU" altLang="ru-RU" sz="2000" b="0" dirty="0">
              <a:solidFill>
                <a:srgbClr val="4C4C4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Заказ всех видов </a:t>
            </a:r>
            <a:r>
              <a:rPr lang="ru-RU" altLang="ru-RU" sz="2000" b="0" dirty="0">
                <a:solidFill>
                  <a:srgbClr val="4C4C4C"/>
                </a:solidFill>
              </a:rPr>
              <a:t>справок и выписок из </a:t>
            </a:r>
            <a:r>
              <a:rPr lang="ru-RU" altLang="ru-RU" sz="2000" b="0" dirty="0" smtClean="0">
                <a:solidFill>
                  <a:srgbClr val="4C4C4C"/>
                </a:solidFill>
              </a:rPr>
              <a:t>приказов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endParaRPr lang="ru-RU" altLang="ru-RU" sz="2000" b="0" dirty="0">
              <a:solidFill>
                <a:srgbClr val="4C4C4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Печать заполненных заявлений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endParaRPr lang="ru-RU" altLang="ru-RU" sz="2000" b="0" dirty="0">
              <a:solidFill>
                <a:srgbClr val="4C4C4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>
                <a:solidFill>
                  <a:srgbClr val="4C4C4C"/>
                </a:solidFill>
              </a:rPr>
              <a:t>Р</a:t>
            </a:r>
            <a:r>
              <a:rPr lang="ru-RU" altLang="ru-RU" sz="2000" b="0" dirty="0" smtClean="0">
                <a:solidFill>
                  <a:srgbClr val="4C4C4C"/>
                </a:solidFill>
              </a:rPr>
              <a:t>одительский </a:t>
            </a:r>
            <a:r>
              <a:rPr lang="ru-RU" altLang="ru-RU" sz="2000" b="0" dirty="0">
                <a:solidFill>
                  <a:srgbClr val="4C4C4C"/>
                </a:solidFill>
              </a:rPr>
              <a:t>доступ к </a:t>
            </a:r>
            <a:r>
              <a:rPr lang="ru-RU" altLang="ru-RU" sz="2000" b="0" dirty="0" smtClean="0">
                <a:solidFill>
                  <a:srgbClr val="4C4C4C"/>
                </a:solidFill>
              </a:rPr>
              <a:t>личному кабинету</a:t>
            </a:r>
            <a:endParaRPr lang="en-US" altLang="ru-RU" sz="2000" b="0" dirty="0">
              <a:solidFill>
                <a:srgbClr val="4C4C4C"/>
              </a:solidFill>
            </a:endParaRP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5681108" y="7014258"/>
            <a:ext cx="827087" cy="5651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1ECAF74-68CD-6944-B2E9-7121C4B25678}" type="slidenum">
              <a:rPr lang="ru-RU" altLang="ru-RU" sz="2600" b="0">
                <a:solidFill>
                  <a:srgbClr val="29292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13</a:t>
            </a:fld>
            <a:endParaRPr lang="ru-RU" altLang="ru-RU" sz="2600" b="0">
              <a:solidFill>
                <a:srgbClr val="29292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0403" y="1498641"/>
            <a:ext cx="4545577" cy="609397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Персонифицированное –расписание занятий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endParaRPr lang="en-US" altLang="ru-RU" sz="2000" b="0" dirty="0">
              <a:solidFill>
                <a:srgbClr val="4C4C4C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Успеваемость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endParaRPr lang="en-US" altLang="ru-RU" sz="2000" b="0" dirty="0">
              <a:solidFill>
                <a:srgbClr val="4C4C4C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Учебные планы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endParaRPr lang="ru-RU" altLang="ru-RU" sz="2000" b="0" dirty="0">
              <a:solidFill>
                <a:srgbClr val="4C4C4C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Электронная библиотека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endParaRPr lang="ru-RU" altLang="ru-RU" sz="2000" b="0" dirty="0">
              <a:solidFill>
                <a:srgbClr val="4C4C4C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Корпоративная почта</a:t>
            </a:r>
            <a:r>
              <a:rPr lang="en-US" altLang="ru-RU" sz="2000" b="0" dirty="0" smtClean="0">
                <a:solidFill>
                  <a:srgbClr val="4C4C4C"/>
                </a:solidFill>
              </a:rPr>
              <a:t> </a:t>
            </a:r>
            <a:endParaRPr lang="ru-RU" altLang="ru-RU" sz="2000" b="0" dirty="0" smtClean="0">
              <a:solidFill>
                <a:srgbClr val="4C4C4C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endParaRPr lang="ru-RU" altLang="ru-RU" sz="2000" b="0" dirty="0" smtClean="0">
              <a:solidFill>
                <a:srgbClr val="4C4C4C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>
                <a:solidFill>
                  <a:srgbClr val="4C4C4C"/>
                </a:solidFill>
              </a:rPr>
              <a:t>С</a:t>
            </a:r>
            <a:r>
              <a:rPr lang="ru-RU" altLang="ru-RU" sz="2000" b="0" dirty="0" smtClean="0">
                <a:solidFill>
                  <a:srgbClr val="4C4C4C"/>
                </a:solidFill>
              </a:rPr>
              <a:t>ведения </a:t>
            </a:r>
            <a:r>
              <a:rPr lang="ru-RU" altLang="ru-RU" sz="2000" b="0" dirty="0">
                <a:solidFill>
                  <a:srgbClr val="4C4C4C"/>
                </a:solidFill>
              </a:rPr>
              <a:t>о </a:t>
            </a:r>
            <a:r>
              <a:rPr lang="ru-RU" altLang="ru-RU" sz="2000" b="0" dirty="0">
                <a:solidFill>
                  <a:srgbClr val="002060"/>
                </a:solidFill>
              </a:rPr>
              <a:t>данных </a:t>
            </a:r>
            <a:r>
              <a:rPr lang="ru-RU" altLang="ru-RU" sz="2000" b="0" dirty="0" smtClean="0">
                <a:solidFill>
                  <a:schemeClr val="bg2">
                    <a:lumMod val="50000"/>
                  </a:schemeClr>
                </a:solidFill>
              </a:rPr>
              <a:t>в «</a:t>
            </a:r>
            <a:r>
              <a:rPr lang="ru-RU" altLang="ru-RU" sz="2000" b="0" dirty="0" smtClean="0">
                <a:solidFill>
                  <a:schemeClr val="bg2">
                    <a:lumMod val="50000"/>
                  </a:schemeClr>
                </a:solidFill>
              </a:rPr>
              <a:t>реестр </a:t>
            </a:r>
            <a:r>
              <a:rPr lang="ru-RU" altLang="ru-RU" sz="2000" b="0" dirty="0" smtClean="0">
                <a:solidFill>
                  <a:schemeClr val="bg2">
                    <a:lumMod val="50000"/>
                  </a:schemeClr>
                </a:solidFill>
              </a:rPr>
              <a:t>студентов» </a:t>
            </a:r>
            <a:r>
              <a:rPr lang="ru-RU" altLang="ru-RU" sz="2000" b="0" dirty="0" err="1" smtClean="0">
                <a:solidFill>
                  <a:schemeClr val="bg2">
                    <a:lumMod val="50000"/>
                  </a:schemeClr>
                </a:solidFill>
              </a:rPr>
              <a:t>Мосметро</a:t>
            </a:r>
            <a:r>
              <a:rPr lang="ru-RU" altLang="ru-RU" sz="2000" b="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altLang="ru-RU" sz="2000" b="0" dirty="0">
                <a:solidFill>
                  <a:srgbClr val="4C4C4C"/>
                </a:solidFill>
              </a:rPr>
              <a:t>в </a:t>
            </a:r>
            <a:r>
              <a:rPr lang="ru-RU" altLang="ru-RU" sz="2000" b="0" dirty="0" smtClean="0">
                <a:solidFill>
                  <a:srgbClr val="4C4C4C"/>
                </a:solidFill>
              </a:rPr>
              <a:t>реальном времени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endParaRPr lang="ru-RU" altLang="ru-RU" sz="2000" b="0" dirty="0">
              <a:solidFill>
                <a:srgbClr val="4C4C4C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Автоматические сведения </a:t>
            </a:r>
            <a:r>
              <a:rPr lang="ru-RU" altLang="ru-RU" sz="2000" b="0" dirty="0">
                <a:solidFill>
                  <a:srgbClr val="4C4C4C"/>
                </a:solidFill>
              </a:rPr>
              <a:t>о выпущенных приказах на корпоративную </a:t>
            </a:r>
            <a:r>
              <a:rPr lang="ru-RU" altLang="ru-RU" sz="2000" b="0" dirty="0" smtClean="0">
                <a:solidFill>
                  <a:srgbClr val="4C4C4C"/>
                </a:solidFill>
              </a:rPr>
              <a:t>почту</a:t>
            </a:r>
            <a:endParaRPr lang="ru-RU" altLang="ru-RU" sz="2000" b="0" dirty="0">
              <a:solidFill>
                <a:srgbClr val="4C4C4C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409404" y="671534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3000" kern="0" dirty="0" smtClean="0">
                <a:solidFill>
                  <a:srgbClr val="D61E24"/>
                </a:solidFill>
              </a:rPr>
              <a:t>Онлайн-сервисы в личном кабинете студента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8092008" y="1498641"/>
            <a:ext cx="5576733" cy="9309547"/>
            <a:chOff x="7974202" y="1322016"/>
            <a:chExt cx="5576733" cy="9309547"/>
          </a:xfrm>
        </p:grpSpPr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202" y="1322016"/>
              <a:ext cx="5576733" cy="9309547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 bwMode="auto">
            <a:xfrm>
              <a:off x="9748192" y="2990131"/>
              <a:ext cx="3096344" cy="5652628"/>
            </a:xfrm>
            <a:prstGeom prst="rect">
              <a:avLst/>
            </a:prstGeom>
            <a:solidFill>
              <a:schemeClr val="bg1"/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20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Arial" charset="0"/>
              </a:endParaRPr>
            </a:p>
          </p:txBody>
        </p:sp>
        <p:pic>
          <p:nvPicPr>
            <p:cNvPr id="66561" name="Picture 4" descr="C:\Users\1\Desktop\Screenshot_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5720" y="3145605"/>
              <a:ext cx="2995663" cy="1496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3" name="Picture 24" descr="C:\Users\1\Desktop\Screenshot_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8873" y="4986020"/>
              <a:ext cx="2889358" cy="2977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Freeform 45"/>
          <p:cNvSpPr>
            <a:spLocks noEditPoints="1"/>
          </p:cNvSpPr>
          <p:nvPr/>
        </p:nvSpPr>
        <p:spPr bwMode="auto">
          <a:xfrm>
            <a:off x="1071228" y="1886883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45"/>
          <p:cNvSpPr>
            <a:spLocks noEditPoints="1"/>
          </p:cNvSpPr>
          <p:nvPr/>
        </p:nvSpPr>
        <p:spPr bwMode="auto">
          <a:xfrm>
            <a:off x="1071228" y="2617378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45"/>
          <p:cNvSpPr>
            <a:spLocks noEditPoints="1"/>
          </p:cNvSpPr>
          <p:nvPr/>
        </p:nvSpPr>
        <p:spPr bwMode="auto">
          <a:xfrm>
            <a:off x="1071228" y="4070251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45"/>
          <p:cNvSpPr>
            <a:spLocks noEditPoints="1"/>
          </p:cNvSpPr>
          <p:nvPr/>
        </p:nvSpPr>
        <p:spPr bwMode="auto">
          <a:xfrm>
            <a:off x="1071228" y="3278163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45"/>
          <p:cNvSpPr>
            <a:spLocks noEditPoints="1"/>
          </p:cNvSpPr>
          <p:nvPr/>
        </p:nvSpPr>
        <p:spPr bwMode="auto">
          <a:xfrm>
            <a:off x="1103596" y="5007161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45"/>
          <p:cNvSpPr>
            <a:spLocks noEditPoints="1"/>
          </p:cNvSpPr>
          <p:nvPr/>
        </p:nvSpPr>
        <p:spPr bwMode="auto">
          <a:xfrm>
            <a:off x="1103596" y="6014467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45"/>
          <p:cNvSpPr>
            <a:spLocks noEditPoints="1"/>
          </p:cNvSpPr>
          <p:nvPr/>
        </p:nvSpPr>
        <p:spPr bwMode="auto">
          <a:xfrm>
            <a:off x="5067672" y="1706863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45"/>
          <p:cNvSpPr>
            <a:spLocks noEditPoints="1"/>
          </p:cNvSpPr>
          <p:nvPr/>
        </p:nvSpPr>
        <p:spPr bwMode="auto">
          <a:xfrm>
            <a:off x="5067672" y="2437358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45"/>
          <p:cNvSpPr>
            <a:spLocks noEditPoints="1"/>
          </p:cNvSpPr>
          <p:nvPr/>
        </p:nvSpPr>
        <p:spPr bwMode="auto">
          <a:xfrm>
            <a:off x="5067672" y="3890231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45"/>
          <p:cNvSpPr>
            <a:spLocks noEditPoints="1"/>
          </p:cNvSpPr>
          <p:nvPr/>
        </p:nvSpPr>
        <p:spPr bwMode="auto">
          <a:xfrm>
            <a:off x="5067672" y="3278163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45"/>
          <p:cNvSpPr>
            <a:spLocks noEditPoints="1"/>
          </p:cNvSpPr>
          <p:nvPr/>
        </p:nvSpPr>
        <p:spPr bwMode="auto">
          <a:xfrm>
            <a:off x="5100040" y="4646315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45"/>
          <p:cNvSpPr>
            <a:spLocks noEditPoints="1"/>
          </p:cNvSpPr>
          <p:nvPr/>
        </p:nvSpPr>
        <p:spPr bwMode="auto">
          <a:xfrm>
            <a:off x="5116744" y="5523479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Freeform 45"/>
          <p:cNvSpPr>
            <a:spLocks noEditPoints="1"/>
          </p:cNvSpPr>
          <p:nvPr/>
        </p:nvSpPr>
        <p:spPr bwMode="auto">
          <a:xfrm>
            <a:off x="5103676" y="6698543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1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4"/>
          <a:srcRect r="12735"/>
          <a:stretch/>
        </p:blipFill>
        <p:spPr>
          <a:xfrm>
            <a:off x="3538219" y="0"/>
            <a:ext cx="9909494" cy="75794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0" y="0"/>
            <a:ext cx="13447713" cy="75874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8000">
                <a:srgbClr val="FFFFFF"/>
              </a:gs>
              <a:gs pos="77000">
                <a:srgbClr val="FFFFFF">
                  <a:alpha val="91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5681108" y="7014258"/>
            <a:ext cx="827087" cy="5651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1ECAF74-68CD-6944-B2E9-7121C4B25678}" type="slidenum">
              <a:rPr lang="ru-RU" altLang="ru-RU" sz="2600" b="0">
                <a:solidFill>
                  <a:srgbClr val="29292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14</a:t>
            </a:fld>
            <a:endParaRPr lang="ru-RU" altLang="ru-RU" sz="2600" b="0">
              <a:solidFill>
                <a:srgbClr val="292929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439380" y="766840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3000" kern="0" dirty="0" smtClean="0">
                <a:solidFill>
                  <a:srgbClr val="D61E24"/>
                </a:solidFill>
              </a:rPr>
              <a:t>Платежная система </a:t>
            </a:r>
          </a:p>
        </p:txBody>
      </p:sp>
      <p:pic>
        <p:nvPicPr>
          <p:cNvPr id="30" name="Picture 24" descr="Lay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8275"/>
            <a:ext cx="215782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23" y="1730375"/>
            <a:ext cx="5903939" cy="5571733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32" name="Рисунок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897593" y="1403989"/>
            <a:ext cx="4032225" cy="6050471"/>
            <a:chOff x="6707331" y="1513967"/>
            <a:chExt cx="4777641" cy="7168990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8"/>
            <a:srcRect l="27774" t="14779" r="27184" b="17634"/>
            <a:stretch/>
          </p:blipFill>
          <p:spPr>
            <a:xfrm>
              <a:off x="6707331" y="1513967"/>
              <a:ext cx="4777641" cy="7168990"/>
            </a:xfrm>
            <a:prstGeom prst="rect">
              <a:avLst/>
            </a:prstGeom>
          </p:spPr>
        </p:pic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8886" y="2206315"/>
              <a:ext cx="4173462" cy="3166777"/>
            </a:xfrm>
            <a:prstGeom prst="rect">
              <a:avLst/>
            </a:prstGeom>
          </p:spPr>
        </p:pic>
        <p:sp>
          <p:nvSpPr>
            <p:cNvPr id="34" name="Прямоугольник 33"/>
            <p:cNvSpPr/>
            <p:nvPr/>
          </p:nvSpPr>
          <p:spPr bwMode="auto">
            <a:xfrm>
              <a:off x="6961116" y="5373092"/>
              <a:ext cx="4191231" cy="2477579"/>
            </a:xfrm>
            <a:prstGeom prst="rect">
              <a:avLst/>
            </a:prstGeom>
            <a:solidFill>
              <a:schemeClr val="bg1"/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20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Arial" charset="0"/>
              </a:endParaRPr>
            </a:p>
          </p:txBody>
        </p:sp>
        <p:pic>
          <p:nvPicPr>
            <p:cNvPr id="21" name="Изображение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9709" y="5510411"/>
              <a:ext cx="2524632" cy="2224233"/>
            </a:xfrm>
            <a:prstGeom prst="rect">
              <a:avLst/>
            </a:prstGeom>
          </p:spPr>
        </p:pic>
      </p:grpSp>
      <p:sp>
        <p:nvSpPr>
          <p:cNvPr id="39" name="Прямоугольник 38"/>
          <p:cNvSpPr/>
          <p:nvPr/>
        </p:nvSpPr>
        <p:spPr>
          <a:xfrm>
            <a:off x="2526103" y="1453075"/>
            <a:ext cx="4545577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1800" b="0" dirty="0" smtClean="0">
                <a:solidFill>
                  <a:srgbClr val="4C4C4C"/>
                </a:solidFill>
              </a:rPr>
              <a:t>Позволяет оплачивать доступные в информационной системе услуги в режиме онлайн</a:t>
            </a:r>
          </a:p>
        </p:txBody>
      </p:sp>
      <p:sp>
        <p:nvSpPr>
          <p:cNvPr id="40" name="Номер слайда 3"/>
          <p:cNvSpPr txBox="1">
            <a:spLocks/>
          </p:cNvSpPr>
          <p:nvPr/>
        </p:nvSpPr>
        <p:spPr bwMode="auto">
          <a:xfrm>
            <a:off x="12619038" y="6999288"/>
            <a:ext cx="827087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i="0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600" b="0" dirty="0">
                <a:solidFill>
                  <a:srgbClr val="292929"/>
                </a:solidFill>
              </a:rPr>
              <a:t>1</a:t>
            </a:r>
            <a:r>
              <a:rPr lang="ru-RU" altLang="ru-RU" sz="2600" b="0" dirty="0" smtClean="0">
                <a:solidFill>
                  <a:srgbClr val="292929"/>
                </a:solidFill>
              </a:rPr>
              <a:t>4</a:t>
            </a:r>
            <a:endParaRPr lang="ru-RU" altLang="ru-RU" sz="2600" b="0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r="30880"/>
          <a:stretch/>
        </p:blipFill>
        <p:spPr>
          <a:xfrm>
            <a:off x="5529034" y="16252"/>
            <a:ext cx="7917091" cy="75712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0" y="0"/>
            <a:ext cx="13447713" cy="75874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FFFFF"/>
              </a:gs>
              <a:gs pos="54000">
                <a:srgbClr val="FFFFFF">
                  <a:alpha val="91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409404" y="671534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800" kern="0" dirty="0">
                <a:solidFill>
                  <a:srgbClr val="D61E24"/>
                </a:solidFill>
              </a:rPr>
              <a:t>Электронная зачетная </a:t>
            </a:r>
            <a:r>
              <a:rPr lang="ru-RU" altLang="ru-RU" sz="2800" kern="0" dirty="0" smtClean="0">
                <a:solidFill>
                  <a:srgbClr val="D61E24"/>
                </a:solidFill>
              </a:rPr>
              <a:t>книжка</a:t>
            </a:r>
            <a:endParaRPr lang="ru-RU" altLang="ru-RU" sz="2800" kern="0" dirty="0">
              <a:solidFill>
                <a:srgbClr val="D61E24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35314" y="1855269"/>
            <a:ext cx="4348589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В 2018 году НИТУ «</a:t>
            </a:r>
            <a:r>
              <a:rPr lang="ru-RU" altLang="ru-RU" sz="2000" b="0" dirty="0" err="1" smtClean="0">
                <a:solidFill>
                  <a:srgbClr val="4C4C4C"/>
                </a:solidFill>
              </a:rPr>
              <a:t>МИСиС</a:t>
            </a:r>
            <a:r>
              <a:rPr lang="ru-RU" altLang="ru-RU" sz="2000" b="0" dirty="0" smtClean="0">
                <a:solidFill>
                  <a:srgbClr val="4C4C4C"/>
                </a:solidFill>
              </a:rPr>
              <a:t>» отказался от бумажных зачетных книжек для </a:t>
            </a:r>
            <a:r>
              <a:rPr lang="en-US" altLang="ru-RU" sz="2000" b="0" dirty="0" err="1" smtClean="0">
                <a:solidFill>
                  <a:srgbClr val="4C4C4C"/>
                </a:solidFill>
              </a:rPr>
              <a:t>студентов</a:t>
            </a:r>
            <a:r>
              <a:rPr lang="en-US" altLang="ru-RU" sz="2000" b="0" dirty="0" smtClean="0">
                <a:solidFill>
                  <a:srgbClr val="4C4C4C"/>
                </a:solidFill>
              </a:rPr>
              <a:t> </a:t>
            </a:r>
            <a:r>
              <a:rPr lang="ru-RU" altLang="ru-RU" sz="2000" b="0" dirty="0" smtClean="0">
                <a:solidFill>
                  <a:srgbClr val="4C4C4C"/>
                </a:solidFill>
              </a:rPr>
              <a:t>первого курса</a:t>
            </a:r>
            <a:endParaRPr lang="ru-RU" altLang="ru-RU" sz="2000" b="0" dirty="0">
              <a:solidFill>
                <a:srgbClr val="4C4C4C"/>
              </a:solidFill>
            </a:endParaRPr>
          </a:p>
        </p:txBody>
      </p:sp>
      <p:pic>
        <p:nvPicPr>
          <p:cNvPr id="11" name="Picture 24" descr="Layer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8275"/>
            <a:ext cx="215782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13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  <p:sp>
        <p:nvSpPr>
          <p:cNvPr id="1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2619038" y="6999288"/>
            <a:ext cx="827087" cy="5651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600" b="0" dirty="0" smtClean="0">
                <a:solidFill>
                  <a:srgbClr val="292929"/>
                </a:solidFill>
              </a:rPr>
              <a:t>15</a:t>
            </a:r>
            <a:endParaRPr lang="ru-RU" altLang="ru-RU" sz="2600" b="0" dirty="0">
              <a:solidFill>
                <a:srgbClr val="29292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2367372" y="1663394"/>
            <a:ext cx="4212468" cy="1758785"/>
          </a:xfrm>
          <a:prstGeom prst="rect">
            <a:avLst/>
          </a:prstGeom>
          <a:noFill/>
          <a:ln w="25400" cap="flat" cmpd="sng" algn="ctr">
            <a:solidFill>
              <a:srgbClr val="FFDE06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79" y="3682864"/>
            <a:ext cx="6097020" cy="3068970"/>
          </a:xfrm>
          <a:prstGeom prst="rect">
            <a:avLst/>
          </a:prstGeom>
        </p:spPr>
      </p:pic>
      <p:pic>
        <p:nvPicPr>
          <p:cNvPr id="1026" name="Picture 2" descr="C:\Users\User\Desktop\Screenshot_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00" y="1173721"/>
            <a:ext cx="61817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9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 bwMode="auto">
          <a:xfrm rot="16200000" flipH="1">
            <a:off x="8977534" y="213685"/>
            <a:ext cx="4683864" cy="4256494"/>
          </a:xfrm>
          <a:prstGeom prst="rtTriangle">
            <a:avLst/>
          </a:prstGeom>
          <a:solidFill>
            <a:srgbClr val="FFDE06">
              <a:alpha val="38000"/>
            </a:srgb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29698" name="Номер слайда 3"/>
          <p:cNvSpPr>
            <a:spLocks noGrp="1"/>
          </p:cNvSpPr>
          <p:nvPr>
            <p:ph type="sldNum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D0A813CB-5BD1-FA4D-8624-92808A416AD0}" type="slidenum">
              <a:rPr lang="ru-RU" altLang="ru-RU" sz="2600" b="0">
                <a:solidFill>
                  <a:srgbClr val="29292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16</a:t>
            </a:fld>
            <a:endParaRPr lang="ru-RU" altLang="ru-RU" sz="2600" b="0">
              <a:solidFill>
                <a:srgbClr val="292929"/>
              </a:solidFill>
            </a:endParaRPr>
          </a:p>
        </p:txBody>
      </p:sp>
      <p:sp>
        <p:nvSpPr>
          <p:cNvPr id="29701" name="Rectangle 2"/>
          <p:cNvSpPr txBox="1">
            <a:spLocks noChangeArrowheads="1"/>
          </p:cNvSpPr>
          <p:nvPr/>
        </p:nvSpPr>
        <p:spPr bwMode="auto">
          <a:xfrm>
            <a:off x="3082925" y="-209550"/>
            <a:ext cx="96186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3613"/>
              </a:lnSpc>
              <a:spcBef>
                <a:spcPct val="0"/>
              </a:spcBef>
            </a:pPr>
            <a:r>
              <a:rPr lang="ru-RU" altLang="ru-RU" sz="3500" dirty="0">
                <a:solidFill>
                  <a:srgbClr val="009FDF"/>
                </a:solidFill>
              </a:rPr>
              <a:t/>
            </a:r>
            <a:br>
              <a:rPr lang="ru-RU" altLang="ru-RU" sz="3500" dirty="0">
                <a:solidFill>
                  <a:srgbClr val="009FDF"/>
                </a:solidFill>
              </a:rPr>
            </a:br>
            <a:endParaRPr lang="uk-UA" altLang="ru-RU" sz="3200" dirty="0">
              <a:solidFill>
                <a:srgbClr val="009FDF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0617310"/>
              </p:ext>
            </p:extLst>
          </p:nvPr>
        </p:nvGraphicFramePr>
        <p:xfrm>
          <a:off x="1863316" y="1901424"/>
          <a:ext cx="10103736" cy="5102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409404" y="926815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3000" kern="0" dirty="0" smtClean="0">
                <a:solidFill>
                  <a:srgbClr val="D61E24"/>
                </a:solidFill>
              </a:rPr>
              <a:t>Синергия</a:t>
            </a:r>
          </a:p>
          <a:p>
            <a:endParaRPr lang="en-US" altLang="ru-RU" sz="3000" kern="0" dirty="0" smtClean="0">
              <a:solidFill>
                <a:srgbClr val="D61E24"/>
              </a:solidFill>
            </a:endParaRPr>
          </a:p>
          <a:p>
            <a:r>
              <a:rPr lang="en-US" altLang="ru-RU" sz="3000" kern="0" dirty="0" smtClean="0">
                <a:solidFill>
                  <a:srgbClr val="D61E24"/>
                </a:solidFill>
              </a:rPr>
              <a:t>2016 </a:t>
            </a:r>
            <a:r>
              <a:rPr lang="ru-RU" altLang="ru-RU" sz="3000" kern="0" dirty="0" smtClean="0">
                <a:solidFill>
                  <a:srgbClr val="D61E24"/>
                </a:solidFill>
              </a:rPr>
              <a:t>год </a:t>
            </a:r>
            <a:r>
              <a:rPr lang="ru-RU" altLang="ru-RU" sz="3000" kern="0" dirty="0" smtClean="0">
                <a:solidFill>
                  <a:srgbClr val="D61E24"/>
                </a:solidFill>
              </a:rPr>
              <a:t>–</a:t>
            </a:r>
            <a:r>
              <a:rPr lang="en-US" altLang="ru-RU" sz="3000" kern="0" dirty="0" smtClean="0">
                <a:solidFill>
                  <a:srgbClr val="D61E24"/>
                </a:solidFill>
              </a:rPr>
              <a:t> </a:t>
            </a:r>
            <a:r>
              <a:rPr lang="ru-RU" altLang="ru-RU" sz="3000" kern="0" dirty="0" smtClean="0">
                <a:solidFill>
                  <a:srgbClr val="D61E24"/>
                </a:solidFill>
              </a:rPr>
              <a:t>старт</a:t>
            </a:r>
            <a:endParaRPr lang="ru-RU" altLang="ru-RU" sz="3000" kern="0" dirty="0" smtClean="0">
              <a:solidFill>
                <a:srgbClr val="D61E24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8596064" y="613867"/>
            <a:ext cx="4392488" cy="2572157"/>
          </a:xfrm>
          <a:prstGeom prst="roundRect">
            <a:avLst/>
          </a:prstGeom>
          <a:solidFill>
            <a:schemeClr val="bg1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42900" dist="38100" dir="2700000" algn="tl" rotWithShape="0">
              <a:schemeClr val="accent5">
                <a:lumMod val="25000"/>
                <a:alpha val="40000"/>
              </a:scheme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96064" y="755195"/>
            <a:ext cx="4334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b="0" dirty="0" smtClean="0">
                <a:solidFill>
                  <a:srgbClr val="D61E24"/>
                </a:solidFill>
              </a:rPr>
              <a:t>Среднее число просмотров в день:</a:t>
            </a:r>
          </a:p>
          <a:p>
            <a:pPr algn="ctr" eaLnBrk="1" hangingPunct="1"/>
            <a:endParaRPr lang="ru-RU" altLang="ru-RU" sz="2000" b="0" dirty="0" smtClean="0">
              <a:solidFill>
                <a:srgbClr val="D61E24"/>
              </a:solidFill>
            </a:endParaRPr>
          </a:p>
          <a:p>
            <a:pPr algn="ctr" eaLnBrk="1" hangingPunct="1"/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С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айт НИТУ «МИСиС» - </a:t>
            </a:r>
            <a:r>
              <a:rPr lang="ru-RU" altLang="ru-RU" sz="2800" dirty="0" smtClean="0">
                <a:solidFill>
                  <a:srgbClr val="D61E24"/>
                </a:solidFill>
              </a:rPr>
              <a:t>16 000</a:t>
            </a:r>
          </a:p>
          <a:p>
            <a:pPr algn="ctr" eaLnBrk="1" hangingPunct="1"/>
            <a:r>
              <a:rPr lang="en-US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LMS Canvas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ru-RU" altLang="ru-RU" sz="2800" dirty="0" smtClean="0">
                <a:solidFill>
                  <a:srgbClr val="D61E24"/>
                </a:solidFill>
              </a:rPr>
              <a:t>5 800</a:t>
            </a:r>
            <a:endParaRPr lang="en-US" altLang="ru-RU" sz="2800" dirty="0" smtClean="0">
              <a:solidFill>
                <a:srgbClr val="D61E24"/>
              </a:solidFill>
            </a:endParaRPr>
          </a:p>
          <a:p>
            <a:pPr algn="ctr" eaLnBrk="1" hangingPunct="1"/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Л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ичный кабинет – </a:t>
            </a:r>
            <a:r>
              <a:rPr lang="ru-RU" altLang="ru-RU" sz="2800" dirty="0" smtClean="0">
                <a:solidFill>
                  <a:srgbClr val="D61E24"/>
                </a:solidFill>
              </a:rPr>
              <a:t>1 000</a:t>
            </a:r>
            <a:endParaRPr lang="ru-RU" altLang="ru-RU" sz="2800" dirty="0">
              <a:solidFill>
                <a:srgbClr val="D61E24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14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 bwMode="auto">
          <a:xfrm rot="16200000" flipH="1">
            <a:off x="8977534" y="213685"/>
            <a:ext cx="4683864" cy="4256494"/>
          </a:xfrm>
          <a:prstGeom prst="rtTriangle">
            <a:avLst/>
          </a:prstGeom>
          <a:solidFill>
            <a:srgbClr val="FFDE06">
              <a:alpha val="38000"/>
            </a:srgb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 sz="2000" smtClean="0"/>
          </a:p>
        </p:txBody>
      </p:sp>
      <p:sp>
        <p:nvSpPr>
          <p:cNvPr id="29698" name="Номер слайда 3"/>
          <p:cNvSpPr>
            <a:spLocks noGrp="1"/>
          </p:cNvSpPr>
          <p:nvPr>
            <p:ph type="sldNum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D0A813CB-5BD1-FA4D-8624-92808A416AD0}" type="slidenum">
              <a:rPr lang="ru-RU" altLang="ru-RU" sz="2600" b="0">
                <a:solidFill>
                  <a:srgbClr val="29292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ru-RU" altLang="ru-RU" sz="2600" b="0">
              <a:solidFill>
                <a:srgbClr val="292929"/>
              </a:solidFill>
            </a:endParaRPr>
          </a:p>
        </p:txBody>
      </p:sp>
      <p:sp>
        <p:nvSpPr>
          <p:cNvPr id="29701" name="Rectangle 2"/>
          <p:cNvSpPr txBox="1">
            <a:spLocks noChangeArrowheads="1"/>
          </p:cNvSpPr>
          <p:nvPr/>
        </p:nvSpPr>
        <p:spPr bwMode="auto">
          <a:xfrm>
            <a:off x="3082924" y="-209551"/>
            <a:ext cx="96186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3613"/>
              </a:lnSpc>
              <a:spcBef>
                <a:spcPct val="0"/>
              </a:spcBef>
            </a:pPr>
            <a:r>
              <a:rPr lang="ru-RU" altLang="ru-RU" sz="3500" dirty="0">
                <a:solidFill>
                  <a:srgbClr val="009FDF"/>
                </a:solidFill>
              </a:rPr>
              <a:t/>
            </a:r>
            <a:br>
              <a:rPr lang="ru-RU" altLang="ru-RU" sz="3500" dirty="0">
                <a:solidFill>
                  <a:srgbClr val="009FDF"/>
                </a:solidFill>
              </a:rPr>
            </a:br>
            <a:endParaRPr lang="uk-UA" altLang="ru-RU" sz="3200" dirty="0">
              <a:solidFill>
                <a:srgbClr val="009FD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409404" y="926815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3000" kern="0" dirty="0" smtClean="0">
                <a:solidFill>
                  <a:srgbClr val="D61E24"/>
                </a:solidFill>
              </a:rPr>
              <a:t>Синергия</a:t>
            </a:r>
          </a:p>
          <a:p>
            <a:endParaRPr lang="en-US" altLang="ru-RU" sz="3000" kern="0" dirty="0" smtClean="0">
              <a:solidFill>
                <a:srgbClr val="D61E24"/>
              </a:solidFill>
            </a:endParaRPr>
          </a:p>
          <a:p>
            <a:r>
              <a:rPr lang="en-US" altLang="ru-RU" sz="3000" kern="0" dirty="0" smtClean="0">
                <a:solidFill>
                  <a:srgbClr val="D61E24"/>
                </a:solidFill>
              </a:rPr>
              <a:t>201</a:t>
            </a:r>
            <a:r>
              <a:rPr lang="ru-RU" altLang="ru-RU" sz="3000" kern="0" dirty="0" smtClean="0">
                <a:solidFill>
                  <a:srgbClr val="D61E24"/>
                </a:solidFill>
              </a:rPr>
              <a:t>8</a:t>
            </a:r>
            <a:r>
              <a:rPr lang="en-US" altLang="ru-RU" sz="3000" kern="0" dirty="0" smtClean="0">
                <a:solidFill>
                  <a:srgbClr val="D61E24"/>
                </a:solidFill>
              </a:rPr>
              <a:t> </a:t>
            </a:r>
            <a:r>
              <a:rPr lang="ru-RU" altLang="ru-RU" sz="3000" kern="0" dirty="0" smtClean="0">
                <a:solidFill>
                  <a:srgbClr val="D61E24"/>
                </a:solidFill>
              </a:rPr>
              <a:t>год – </a:t>
            </a:r>
            <a:r>
              <a:rPr lang="ru-RU" altLang="ru-RU" sz="3000" kern="0" dirty="0">
                <a:solidFill>
                  <a:srgbClr val="D61E24"/>
                </a:solidFill>
              </a:rPr>
              <a:t>&gt;</a:t>
            </a:r>
            <a:r>
              <a:rPr lang="ru-RU" altLang="ru-RU" sz="3000" kern="0" dirty="0" smtClean="0">
                <a:solidFill>
                  <a:srgbClr val="D61E24"/>
                </a:solidFill>
              </a:rPr>
              <a:t> </a:t>
            </a:r>
            <a:r>
              <a:rPr lang="ru-RU" altLang="ru-RU" sz="3000" kern="0" dirty="0" smtClean="0">
                <a:solidFill>
                  <a:srgbClr val="D61E24"/>
                </a:solidFill>
              </a:rPr>
              <a:t>20 сервисов </a:t>
            </a:r>
          </a:p>
          <a:p>
            <a:r>
              <a:rPr lang="ru-RU" altLang="ru-RU" sz="3000" kern="0" dirty="0" smtClean="0">
                <a:solidFill>
                  <a:srgbClr val="D61E24"/>
                </a:solidFill>
              </a:rPr>
              <a:t>в личном кабинете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14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229015201"/>
              </p:ext>
            </p:extLst>
          </p:nvPr>
        </p:nvGraphicFramePr>
        <p:xfrm>
          <a:off x="2036066" y="2233518"/>
          <a:ext cx="9666936" cy="4765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383117" y="699928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2"/>
                </a:solidFill>
              </a:rPr>
              <a:t>*</a:t>
            </a:r>
            <a:r>
              <a:rPr lang="ru-RU" sz="1800" b="0" dirty="0" smtClean="0">
                <a:solidFill>
                  <a:schemeClr val="bg2"/>
                </a:solidFill>
              </a:rPr>
              <a:t>Данные с Яндекс метрика</a:t>
            </a:r>
            <a:endParaRPr lang="ru-RU" sz="1800" b="0" dirty="0">
              <a:solidFill>
                <a:schemeClr val="bg2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8982498" y="317394"/>
            <a:ext cx="4180798" cy="2572157"/>
          </a:xfrm>
          <a:prstGeom prst="roundRect">
            <a:avLst/>
          </a:prstGeom>
          <a:solidFill>
            <a:schemeClr val="bg1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42900" dist="38100" dir="2700000" algn="tl" rotWithShape="0">
              <a:schemeClr val="accent5">
                <a:lumMod val="25000"/>
                <a:alpha val="40000"/>
              </a:scheme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 sz="200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9103302" y="366163"/>
            <a:ext cx="40474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b="0" dirty="0" smtClean="0">
                <a:solidFill>
                  <a:srgbClr val="D61E24"/>
                </a:solidFill>
              </a:rPr>
              <a:t>Среднее время просмотров в день:</a:t>
            </a:r>
          </a:p>
          <a:p>
            <a:pPr algn="ctr" eaLnBrk="1" hangingPunct="1"/>
            <a:endParaRPr lang="ru-RU" altLang="ru-RU" sz="2000" b="0" dirty="0" smtClean="0">
              <a:solidFill>
                <a:srgbClr val="D61E24"/>
              </a:solidFill>
            </a:endParaRPr>
          </a:p>
          <a:p>
            <a:pPr algn="ctr" eaLnBrk="1" hangingPunct="1"/>
            <a:r>
              <a:rPr lang="ru-RU" altLang="ru-RU" sz="2000" b="0" dirty="0">
                <a:solidFill>
                  <a:srgbClr val="808080">
                    <a:lumMod val="75000"/>
                  </a:srgbClr>
                </a:solidFill>
              </a:rPr>
              <a:t>С</a:t>
            </a:r>
            <a:r>
              <a:rPr lang="ru-RU" altLang="ru-RU" sz="2000" b="0" dirty="0" smtClean="0">
                <a:solidFill>
                  <a:srgbClr val="808080">
                    <a:lumMod val="75000"/>
                  </a:srgbClr>
                </a:solidFill>
              </a:rPr>
              <a:t>айт НИТУ «МИСиС» - </a:t>
            </a:r>
            <a:r>
              <a:rPr lang="ru-RU" altLang="ru-RU" sz="2400" dirty="0" smtClean="0">
                <a:solidFill>
                  <a:srgbClr val="D61E24"/>
                </a:solidFill>
              </a:rPr>
              <a:t>4 часа</a:t>
            </a:r>
          </a:p>
          <a:p>
            <a:pPr algn="ctr" eaLnBrk="1" hangingPunct="1"/>
            <a:r>
              <a:rPr lang="en-US" altLang="ru-RU" sz="2000" b="0" dirty="0" smtClean="0">
                <a:solidFill>
                  <a:srgbClr val="808080">
                    <a:lumMod val="75000"/>
                  </a:srgbClr>
                </a:solidFill>
              </a:rPr>
              <a:t>LMS Canvas </a:t>
            </a:r>
            <a:r>
              <a:rPr lang="ru-RU" altLang="ru-RU" sz="2000" b="0" dirty="0" smtClean="0">
                <a:solidFill>
                  <a:srgbClr val="808080">
                    <a:lumMod val="75000"/>
                  </a:srgbClr>
                </a:solidFill>
              </a:rPr>
              <a:t>– </a:t>
            </a:r>
            <a:r>
              <a:rPr lang="ru-RU" altLang="ru-RU" sz="2800" dirty="0" smtClean="0">
                <a:solidFill>
                  <a:srgbClr val="D61E24"/>
                </a:solidFill>
              </a:rPr>
              <a:t>8 часов</a:t>
            </a:r>
            <a:endParaRPr lang="en-US" altLang="ru-RU" sz="2800" dirty="0" smtClean="0">
              <a:solidFill>
                <a:srgbClr val="D61E24"/>
              </a:solidFill>
            </a:endParaRPr>
          </a:p>
          <a:p>
            <a:pPr algn="ctr" eaLnBrk="1" hangingPunct="1"/>
            <a:r>
              <a:rPr lang="ru-RU" altLang="ru-RU" sz="2000" b="0" dirty="0">
                <a:solidFill>
                  <a:srgbClr val="808080">
                    <a:lumMod val="75000"/>
                  </a:srgbClr>
                </a:solidFill>
              </a:rPr>
              <a:t>Л</a:t>
            </a:r>
            <a:r>
              <a:rPr lang="ru-RU" altLang="ru-RU" sz="2000" b="0" dirty="0" smtClean="0">
                <a:solidFill>
                  <a:srgbClr val="808080">
                    <a:lumMod val="75000"/>
                  </a:srgbClr>
                </a:solidFill>
              </a:rPr>
              <a:t>ичный кабинет – </a:t>
            </a:r>
            <a:r>
              <a:rPr lang="ru-RU" altLang="ru-RU" sz="2800" dirty="0" smtClean="0">
                <a:solidFill>
                  <a:srgbClr val="D61E24"/>
                </a:solidFill>
              </a:rPr>
              <a:t>5 часов</a:t>
            </a:r>
            <a:endParaRPr lang="ru-RU" altLang="ru-RU" sz="2800" dirty="0">
              <a:solidFill>
                <a:srgbClr val="D61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372212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08" y="0"/>
            <a:ext cx="11894205" cy="7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0" y="0"/>
            <a:ext cx="13447713" cy="75874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5000">
                <a:srgbClr val="FFFFFF"/>
              </a:gs>
              <a:gs pos="43000">
                <a:srgbClr val="FFFFFF">
                  <a:alpha val="91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pic>
        <p:nvPicPr>
          <p:cNvPr id="3075" name="Picture 3" descr="C:\Users\User\Desktop\372285_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55" y="4339333"/>
            <a:ext cx="4191668" cy="209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DUfIAHvX0AEcE3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75" y="1730375"/>
            <a:ext cx="4140460" cy="207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409404" y="671534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800" kern="0" dirty="0">
                <a:solidFill>
                  <a:srgbClr val="D61E24"/>
                </a:solidFill>
              </a:rPr>
              <a:t>Единое </a:t>
            </a:r>
            <a:r>
              <a:rPr lang="ru-RU" altLang="ru-RU" sz="2800" kern="0" dirty="0" smtClean="0">
                <a:solidFill>
                  <a:srgbClr val="D61E24"/>
                </a:solidFill>
              </a:rPr>
              <a:t>место</a:t>
            </a:r>
            <a:r>
              <a:rPr lang="en-US" altLang="ru-RU" sz="2800" kern="0" dirty="0" smtClean="0">
                <a:solidFill>
                  <a:srgbClr val="D61E24"/>
                </a:solidFill>
              </a:rPr>
              <a:t> </a:t>
            </a:r>
            <a:r>
              <a:rPr lang="en-US" altLang="ru-RU" sz="2800" kern="0" dirty="0" err="1" smtClean="0">
                <a:solidFill>
                  <a:srgbClr val="D61E24"/>
                </a:solidFill>
              </a:rPr>
              <a:t>для</a:t>
            </a:r>
            <a:r>
              <a:rPr lang="en-US" altLang="ru-RU" sz="2800" kern="0" dirty="0" smtClean="0">
                <a:solidFill>
                  <a:srgbClr val="D61E24"/>
                </a:solidFill>
              </a:rPr>
              <a:t> </a:t>
            </a:r>
            <a:r>
              <a:rPr lang="ru-RU" altLang="ru-RU" sz="2800" kern="0" dirty="0" smtClean="0">
                <a:solidFill>
                  <a:srgbClr val="D61E24"/>
                </a:solidFill>
              </a:rPr>
              <a:t>студентов </a:t>
            </a:r>
            <a:r>
              <a:rPr lang="ru-RU" altLang="ru-RU" sz="2800" kern="0" dirty="0" smtClean="0">
                <a:solidFill>
                  <a:srgbClr val="D61E24"/>
                </a:solidFill>
              </a:rPr>
              <a:t>по </a:t>
            </a:r>
            <a:r>
              <a:rPr lang="ru-RU" altLang="ru-RU" sz="2800" kern="0" dirty="0">
                <a:solidFill>
                  <a:srgbClr val="D61E24"/>
                </a:solidFill>
              </a:rPr>
              <a:t>всем вопросам</a:t>
            </a:r>
          </a:p>
        </p:txBody>
      </p:sp>
      <p:pic>
        <p:nvPicPr>
          <p:cNvPr id="9" name="Picture 24" descr="Layer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8275"/>
            <a:ext cx="215782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11" name="Рисунок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  <p:sp>
        <p:nvSpPr>
          <p:cNvPr id="2" name="Прямоугольник 1"/>
          <p:cNvSpPr/>
          <p:nvPr/>
        </p:nvSpPr>
        <p:spPr bwMode="auto">
          <a:xfrm>
            <a:off x="2144159" y="1502593"/>
            <a:ext cx="4497296" cy="2499433"/>
          </a:xfrm>
          <a:prstGeom prst="rect">
            <a:avLst/>
          </a:prstGeom>
          <a:noFill/>
          <a:ln w="25400" cap="flat" cmpd="sng" algn="ctr">
            <a:solidFill>
              <a:srgbClr val="FFDE06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142557" y="4126919"/>
            <a:ext cx="4497296" cy="2499433"/>
          </a:xfrm>
          <a:prstGeom prst="rect">
            <a:avLst/>
          </a:prstGeom>
          <a:noFill/>
          <a:ln w="25400" cap="flat" cmpd="sng" algn="ctr">
            <a:solidFill>
              <a:srgbClr val="FFDE06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2619038" y="6999288"/>
            <a:ext cx="827087" cy="5651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600" b="0" dirty="0" smtClean="0">
                <a:solidFill>
                  <a:srgbClr val="292929"/>
                </a:solidFill>
              </a:rPr>
              <a:t>18</a:t>
            </a:r>
            <a:endParaRPr lang="ru-RU" altLang="ru-RU" sz="2600" b="0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7413" b="24878"/>
          <a:stretch/>
        </p:blipFill>
        <p:spPr>
          <a:xfrm>
            <a:off x="5922877" y="3494187"/>
            <a:ext cx="7524836" cy="407025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09404" y="671534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800" kern="0" dirty="0">
                <a:solidFill>
                  <a:srgbClr val="D61E24"/>
                </a:solidFill>
              </a:rPr>
              <a:t>Победители конкурса 1С:Проект года 2017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265" y="2900462"/>
            <a:ext cx="1197992" cy="11979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26103" y="1453075"/>
            <a:ext cx="9706365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76213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1762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>
                <a:srgbClr val="009FDF"/>
              </a:buClr>
            </a:pPr>
            <a:r>
              <a:rPr lang="ru-RU" altLang="ru-RU" sz="2000" b="0" dirty="0" smtClean="0">
                <a:solidFill>
                  <a:srgbClr val="4C4C4C"/>
                </a:solidFill>
              </a:rPr>
              <a:t>Внедрение прикладного решения "1С:УНИВЕРСИТЕТ </a:t>
            </a:r>
            <a:r>
              <a:rPr lang="ru-RU" altLang="ru-RU" sz="2000" b="0" dirty="0">
                <a:solidFill>
                  <a:srgbClr val="4C4C4C"/>
                </a:solidFill>
              </a:rPr>
              <a:t>ПРОФ" </a:t>
            </a:r>
            <a:r>
              <a:rPr lang="ru-RU" altLang="ru-RU" sz="2000" b="0" dirty="0" smtClean="0">
                <a:solidFill>
                  <a:srgbClr val="4C4C4C"/>
                </a:solidFill>
              </a:rPr>
              <a:t>для создания комплексной автоматизированной информационной системы НИТУ «МИСиС»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4"/>
          <a:stretch/>
        </p:blipFill>
        <p:spPr>
          <a:xfrm>
            <a:off x="2552958" y="3314167"/>
            <a:ext cx="3522825" cy="3841566"/>
          </a:xfrm>
          <a:prstGeom prst="rect">
            <a:avLst/>
          </a:prstGeom>
          <a:effectLst>
            <a:outerShdw blurRad="165100" sx="102000" sy="102000" algn="ctr" rotWithShape="0">
              <a:schemeClr val="accent3">
                <a:lumMod val="50000"/>
                <a:alpha val="40000"/>
              </a:schemeClr>
            </a:outerShdw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02" y="2648757"/>
            <a:ext cx="3549681" cy="451093"/>
          </a:xfrm>
          <a:prstGeom prst="rect">
            <a:avLst/>
          </a:prstGeom>
        </p:spPr>
      </p:pic>
      <p:sp>
        <p:nvSpPr>
          <p:cNvPr id="12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2619038" y="6999288"/>
            <a:ext cx="827087" cy="5651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600" b="0" dirty="0" smtClean="0">
                <a:solidFill>
                  <a:srgbClr val="292929"/>
                </a:solidFill>
              </a:rPr>
              <a:t>19</a:t>
            </a:r>
            <a:endParaRPr lang="ru-RU" altLang="ru-RU" sz="2600" b="0" dirty="0">
              <a:solidFill>
                <a:srgbClr val="292929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14" name="Рисунок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4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068513" y="1129201"/>
            <a:ext cx="6752256" cy="509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en-US" altLang="ru-RU" sz="2400" dirty="0">
              <a:solidFill>
                <a:srgbClr val="009FDF"/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ru-RU" sz="2400" dirty="0" err="1">
                <a:solidFill>
                  <a:srgbClr val="606060"/>
                </a:solidFill>
              </a:rPr>
              <a:t>Подразделения</a:t>
            </a:r>
            <a:r>
              <a:rPr lang="ru-RU" altLang="ru-RU" sz="2400" dirty="0">
                <a:solidFill>
                  <a:srgbClr val="606060"/>
                </a:solidFill>
              </a:rPr>
              <a:t> </a:t>
            </a:r>
            <a:r>
              <a:rPr lang="ru-RU" alt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</a:t>
            </a:r>
            <a:r>
              <a:rPr lang="ru-RU" altLang="ru-RU" sz="2400" dirty="0" smtClean="0">
                <a:solidFill>
                  <a:srgbClr val="D61E24"/>
                </a:solidFill>
              </a:rPr>
              <a:t> </a:t>
            </a:r>
            <a:r>
              <a:rPr lang="ru-RU" altLang="ru-RU" sz="2400" dirty="0">
                <a:solidFill>
                  <a:srgbClr val="D61E24"/>
                </a:solidFill>
              </a:rPr>
              <a:t>70</a:t>
            </a:r>
            <a:r>
              <a:rPr lang="en-US" altLang="ru-RU" sz="2400" dirty="0">
                <a:solidFill>
                  <a:srgbClr val="606060"/>
                </a:solidFill>
              </a:rPr>
              <a:t>: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ru-RU" sz="2000" dirty="0">
                <a:solidFill>
                  <a:srgbClr val="D61E24"/>
                </a:solidFill>
              </a:rPr>
              <a:t>Ректорат</a:t>
            </a:r>
            <a:r>
              <a:rPr lang="en-US" altLang="ru-RU" sz="2000" dirty="0">
                <a:solidFill>
                  <a:srgbClr val="606060"/>
                </a:solidFill>
              </a:rPr>
              <a:t> </a:t>
            </a:r>
            <a:r>
              <a:rPr lang="ru-RU" altLang="ru-RU" sz="2000" b="0" dirty="0">
                <a:solidFill>
                  <a:srgbClr val="606060"/>
                </a:solidFill>
              </a:rPr>
              <a:t>– </a:t>
            </a:r>
            <a:r>
              <a:rPr lang="en-US" altLang="ru-RU" sz="2000" b="0" dirty="0">
                <a:solidFill>
                  <a:schemeClr val="bg2">
                    <a:lumMod val="75000"/>
                  </a:schemeClr>
                </a:solidFill>
              </a:rPr>
              <a:t>отчеты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,</a:t>
            </a:r>
            <a:r>
              <a:rPr lang="en-US" altLang="ru-RU" sz="2000" b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altLang="ru-RU" sz="2000" b="0" dirty="0" err="1">
                <a:solidFill>
                  <a:schemeClr val="bg2">
                    <a:lumMod val="75000"/>
                  </a:schemeClr>
                </a:solidFill>
              </a:rPr>
              <a:t>информация</a:t>
            </a:r>
            <a:r>
              <a:rPr lang="en-US" altLang="ru-RU" sz="2000" b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о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б</a:t>
            </a:r>
            <a:r>
              <a:rPr lang="en-US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altLang="ru-RU" sz="2000" b="0" dirty="0">
                <a:solidFill>
                  <a:schemeClr val="bg2">
                    <a:lumMod val="75000"/>
                  </a:schemeClr>
                </a:solidFill>
              </a:rPr>
              <a:t>обучающихся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ru-RU" sz="2000" dirty="0">
                <a:solidFill>
                  <a:srgbClr val="D61E24"/>
                </a:solidFill>
              </a:rPr>
              <a:t>Учебный отдел </a:t>
            </a:r>
            <a:r>
              <a:rPr lang="ru-RU" altLang="ru-RU" sz="2000" b="0" dirty="0">
                <a:solidFill>
                  <a:srgbClr val="606060"/>
                </a:solidFill>
              </a:rPr>
              <a:t>- </a:t>
            </a:r>
            <a:r>
              <a:rPr lang="en-US" altLang="ru-RU" sz="2000" b="0" dirty="0">
                <a:solidFill>
                  <a:schemeClr val="bg2">
                    <a:lumMod val="75000"/>
                  </a:schemeClr>
                </a:solidFill>
              </a:rPr>
              <a:t>планирование учебного процесса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,</a:t>
            </a:r>
            <a:r>
              <a:rPr lang="en-US" altLang="ru-RU" sz="2000" b="0" dirty="0">
                <a:solidFill>
                  <a:schemeClr val="bg2">
                    <a:lumMod val="75000"/>
                  </a:schemeClr>
                </a:solidFill>
              </a:rPr>
              <a:t> учебные планы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,</a:t>
            </a:r>
            <a:r>
              <a:rPr lang="en-US" altLang="ru-RU" sz="2000" b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расчет ОФППС, н</a:t>
            </a:r>
            <a:r>
              <a:rPr lang="en-US" altLang="ru-RU" sz="2000" b="0" dirty="0">
                <a:solidFill>
                  <a:schemeClr val="bg2">
                    <a:lumMod val="75000"/>
                  </a:schemeClr>
                </a:solidFill>
              </a:rPr>
              <a:t>агрузка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,</a:t>
            </a:r>
            <a:r>
              <a:rPr lang="en-US" altLang="ru-RU" sz="2000" b="0" dirty="0">
                <a:solidFill>
                  <a:schemeClr val="bg2">
                    <a:lumMod val="75000"/>
                  </a:schemeClr>
                </a:solidFill>
              </a:rPr>
              <a:t> практики студентов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,</a:t>
            </a:r>
            <a:r>
              <a:rPr lang="en-US" altLang="ru-RU" sz="2000" b="0" dirty="0">
                <a:solidFill>
                  <a:schemeClr val="bg2">
                    <a:lumMod val="75000"/>
                  </a:schemeClr>
                </a:solidFill>
              </a:rPr>
              <a:t> формирование </a:t>
            </a:r>
            <a:r>
              <a:rPr lang="en-US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дипломов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altLang="ru-RU" sz="2000" b="0" dirty="0">
                <a:solidFill>
                  <a:schemeClr val="bg2">
                    <a:lumMod val="75000"/>
                  </a:schemeClr>
                </a:solidFill>
              </a:rPr>
              <a:t>расписание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, отчеты</a:t>
            </a:r>
            <a:endParaRPr lang="en-US" altLang="ru-RU" sz="2000" b="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ru-RU" sz="2000" dirty="0">
                <a:solidFill>
                  <a:srgbClr val="D61E24"/>
                </a:solidFill>
              </a:rPr>
              <a:t>Приемная </a:t>
            </a:r>
            <a:r>
              <a:rPr lang="en-US" altLang="ru-RU" sz="2000" dirty="0" smtClean="0">
                <a:solidFill>
                  <a:srgbClr val="D61E24"/>
                </a:solidFill>
              </a:rPr>
              <a:t>комиссия </a:t>
            </a:r>
            <a:r>
              <a:rPr lang="en-US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–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 план</a:t>
            </a:r>
            <a:r>
              <a:rPr lang="en-US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приема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, учет заявлений абитуриентов, списки студентов, отчеты</a:t>
            </a:r>
            <a:endParaRPr lang="en-US" altLang="ru-RU" sz="2000" b="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altLang="ru-RU" sz="2000" dirty="0">
                <a:solidFill>
                  <a:srgbClr val="D61E24"/>
                </a:solidFill>
              </a:rPr>
              <a:t>Кафедры</a:t>
            </a:r>
            <a:r>
              <a:rPr lang="ru-RU" altLang="ru-RU" sz="2000" dirty="0">
                <a:solidFill>
                  <a:srgbClr val="606060"/>
                </a:solidFill>
              </a:rPr>
              <a:t>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- управление нагрузкой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преподавателей,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бронирование аудиторий, отчеты и любая информация об обучающихся</a:t>
            </a:r>
          </a:p>
        </p:txBody>
      </p:sp>
      <p:sp>
        <p:nvSpPr>
          <p:cNvPr id="18" name="Freeform 22"/>
          <p:cNvSpPr/>
          <p:nvPr/>
        </p:nvSpPr>
        <p:spPr>
          <a:xfrm rot="5400000" flipH="1" flipV="1">
            <a:off x="7588907" y="1681816"/>
            <a:ext cx="7588318" cy="417692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FontAwesome"/>
            </a:endParaRPr>
          </a:p>
        </p:txBody>
      </p:sp>
      <p:sp>
        <p:nvSpPr>
          <p:cNvPr id="23" name="Freeform 22"/>
          <p:cNvSpPr/>
          <p:nvPr/>
        </p:nvSpPr>
        <p:spPr>
          <a:xfrm rot="5400000" flipH="1" flipV="1">
            <a:off x="7588908" y="1681814"/>
            <a:ext cx="7588318" cy="417693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rgbClr val="FFDE06">
              <a:alpha val="6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FontAwesome"/>
            </a:endParaRPr>
          </a:p>
        </p:txBody>
      </p:sp>
      <p:sp>
        <p:nvSpPr>
          <p:cNvPr id="409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2738100" y="6969125"/>
            <a:ext cx="839788" cy="406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431184F7-96AD-584A-98A3-070B0CD851A1}" type="slidenum">
              <a:rPr lang="ru-RU" altLang="ru-RU" sz="2400" b="0">
                <a:solidFill>
                  <a:srgbClr val="29292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ru-RU" altLang="ru-RU" sz="2400" b="0" dirty="0">
              <a:solidFill>
                <a:srgbClr val="292929"/>
              </a:solidFill>
            </a:endParaRPr>
          </a:p>
        </p:txBody>
      </p:sp>
      <p:sp>
        <p:nvSpPr>
          <p:cNvPr id="19" name="Sev01"/>
          <p:cNvSpPr>
            <a:spLocks noChangeAspect="1"/>
          </p:cNvSpPr>
          <p:nvPr/>
        </p:nvSpPr>
        <p:spPr>
          <a:xfrm flipH="1">
            <a:off x="8907695" y="1145433"/>
            <a:ext cx="3015552" cy="301554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noFill/>
            <a:prstDash val="solid"/>
          </a:ln>
          <a:effectLst>
            <a:outerShdw blurRad="342900" dist="38100" dir="10800000" sx="103000" sy="103000" algn="r" rotWithShape="0">
              <a:schemeClr val="accent1">
                <a:lumMod val="50000"/>
                <a:alpha val="48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ntAwesome" pitchFamily="2" charset="0"/>
              <a:ea typeface=""/>
              <a:cs typeface="FontAwesome"/>
            </a:endParaRPr>
          </a:p>
        </p:txBody>
      </p:sp>
      <p:sp>
        <p:nvSpPr>
          <p:cNvPr id="17418" name="Прямоугольник 10"/>
          <p:cNvSpPr>
            <a:spLocks noChangeArrowheads="1"/>
          </p:cNvSpPr>
          <p:nvPr/>
        </p:nvSpPr>
        <p:spPr bwMode="auto">
          <a:xfrm>
            <a:off x="9507842" y="2397334"/>
            <a:ext cx="2056312" cy="134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altLang="ru-RU" sz="8000" dirty="0" smtClean="0">
                <a:solidFill>
                  <a:srgbClr val="FFDE06"/>
                </a:solidFill>
              </a:rPr>
              <a:t>700</a:t>
            </a:r>
            <a:endParaRPr lang="ru-RU" altLang="ru-RU" sz="7200" dirty="0">
              <a:solidFill>
                <a:srgbClr val="FFDE06"/>
              </a:solidFill>
            </a:endParaRPr>
          </a:p>
        </p:txBody>
      </p:sp>
      <p:sp>
        <p:nvSpPr>
          <p:cNvPr id="17416" name="Прямоугольник 2"/>
          <p:cNvSpPr>
            <a:spLocks noChangeArrowheads="1"/>
          </p:cNvSpPr>
          <p:nvPr/>
        </p:nvSpPr>
        <p:spPr bwMode="auto">
          <a:xfrm>
            <a:off x="9334774" y="1906865"/>
            <a:ext cx="2241743" cy="6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altLang="ru-RU" sz="3600">
                <a:solidFill>
                  <a:srgbClr val="FFDE06"/>
                </a:solidFill>
              </a:rPr>
              <a:t>МОСКВА </a:t>
            </a:r>
            <a:endParaRPr lang="ru-RU" altLang="ru-RU" sz="3200">
              <a:solidFill>
                <a:srgbClr val="FFDE06"/>
              </a:solidFill>
            </a:endParaRPr>
          </a:p>
        </p:txBody>
      </p:sp>
      <p:sp>
        <p:nvSpPr>
          <p:cNvPr id="20" name="Sev01"/>
          <p:cNvSpPr>
            <a:spLocks noChangeAspect="1"/>
          </p:cNvSpPr>
          <p:nvPr/>
        </p:nvSpPr>
        <p:spPr>
          <a:xfrm>
            <a:off x="9846129" y="4503450"/>
            <a:ext cx="2077118" cy="207711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noFill/>
            <a:prstDash val="solid"/>
          </a:ln>
          <a:effectLst>
            <a:outerShdw blurRad="342900" dist="38100" dir="10800000" sx="103000" sy="103000" algn="r" rotWithShape="0">
              <a:schemeClr val="accent1">
                <a:lumMod val="50000"/>
                <a:alpha val="48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ntAwesome" pitchFamily="2" charset="0"/>
              <a:ea typeface=""/>
              <a:cs typeface="FontAwesome"/>
            </a:endParaRPr>
          </a:p>
        </p:txBody>
      </p:sp>
      <p:sp>
        <p:nvSpPr>
          <p:cNvPr id="21" name="Прямоугольник 10"/>
          <p:cNvSpPr>
            <a:spLocks noChangeArrowheads="1"/>
          </p:cNvSpPr>
          <p:nvPr/>
        </p:nvSpPr>
        <p:spPr bwMode="auto">
          <a:xfrm>
            <a:off x="10205223" y="5344872"/>
            <a:ext cx="1358931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ru-RU" sz="5400" dirty="0" smtClean="0">
                <a:solidFill>
                  <a:srgbClr val="FFDE06"/>
                </a:solidFill>
              </a:rPr>
              <a:t>100</a:t>
            </a:r>
            <a:endParaRPr lang="ru-RU" altLang="ru-RU" sz="4800" dirty="0">
              <a:solidFill>
                <a:srgbClr val="FFDE06"/>
              </a:solidFill>
            </a:endParaRPr>
          </a:p>
        </p:txBody>
      </p:sp>
      <p:sp>
        <p:nvSpPr>
          <p:cNvPr id="17417" name="Прямоугольник 9"/>
          <p:cNvSpPr>
            <a:spLocks noChangeArrowheads="1"/>
          </p:cNvSpPr>
          <p:nvPr/>
        </p:nvSpPr>
        <p:spPr bwMode="auto">
          <a:xfrm>
            <a:off x="9964878" y="4983087"/>
            <a:ext cx="1935658" cy="4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altLang="ru-RU" sz="2400" dirty="0">
                <a:solidFill>
                  <a:srgbClr val="FFDE06"/>
                </a:solidFill>
              </a:rPr>
              <a:t>ФИЛИАЛЫ </a:t>
            </a:r>
            <a:endParaRPr lang="ru-RU" altLang="ru-RU" sz="2000" dirty="0">
              <a:solidFill>
                <a:srgbClr val="FFDE06"/>
              </a:solidFill>
            </a:endParaRPr>
          </a:p>
        </p:txBody>
      </p:sp>
      <p:sp>
        <p:nvSpPr>
          <p:cNvPr id="29" name="Freeform 45"/>
          <p:cNvSpPr>
            <a:spLocks noEditPoints="1"/>
          </p:cNvSpPr>
          <p:nvPr/>
        </p:nvSpPr>
        <p:spPr bwMode="auto">
          <a:xfrm>
            <a:off x="1576647" y="2327150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45"/>
          <p:cNvSpPr>
            <a:spLocks noEditPoints="1"/>
          </p:cNvSpPr>
          <p:nvPr/>
        </p:nvSpPr>
        <p:spPr bwMode="auto">
          <a:xfrm>
            <a:off x="1576647" y="3376356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45"/>
          <p:cNvSpPr>
            <a:spLocks noEditPoints="1"/>
          </p:cNvSpPr>
          <p:nvPr/>
        </p:nvSpPr>
        <p:spPr bwMode="auto">
          <a:xfrm>
            <a:off x="1576647" y="4425562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45"/>
          <p:cNvSpPr>
            <a:spLocks noEditPoints="1"/>
          </p:cNvSpPr>
          <p:nvPr/>
        </p:nvSpPr>
        <p:spPr bwMode="auto">
          <a:xfrm>
            <a:off x="1576647" y="5474767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34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2409404" y="671534"/>
            <a:ext cx="7895703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3000" kern="0" dirty="0" smtClean="0">
                <a:solidFill>
                  <a:srgbClr val="D61E24"/>
                </a:solidFill>
              </a:rPr>
              <a:t>Количество пользователей</a:t>
            </a:r>
            <a:endParaRPr lang="uk-UA" altLang="ru-RU" sz="3000" kern="0" dirty="0">
              <a:solidFill>
                <a:srgbClr val="D61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8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3"/>
          <p:cNvSpPr>
            <a:spLocks noGrp="1"/>
          </p:cNvSpPr>
          <p:nvPr>
            <p:ph type="sldNum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605499F4-8C1F-9546-B40B-1150CD2B60D8}" type="slidenum">
              <a:rPr lang="ru-RU" altLang="ru-RU" sz="2600" b="0">
                <a:solidFill>
                  <a:srgbClr val="29292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20</a:t>
            </a:fld>
            <a:endParaRPr lang="ru-RU" altLang="ru-RU" sz="2600" b="0">
              <a:solidFill>
                <a:srgbClr val="292929"/>
              </a:solidFill>
            </a:endParaRPr>
          </a:p>
        </p:txBody>
      </p:sp>
      <p:sp>
        <p:nvSpPr>
          <p:cNvPr id="33795" name="Название 3"/>
          <p:cNvSpPr txBox="1">
            <a:spLocks/>
          </p:cNvSpPr>
          <p:nvPr/>
        </p:nvSpPr>
        <p:spPr bwMode="auto">
          <a:xfrm>
            <a:off x="2259360" y="1064567"/>
            <a:ext cx="6792913" cy="113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3613"/>
              </a:lnSpc>
              <a:spcBef>
                <a:spcPct val="0"/>
              </a:spcBef>
            </a:pPr>
            <a:r>
              <a:rPr lang="ru-RU" altLang="ru-RU" sz="4000" b="0">
                <a:solidFill>
                  <a:srgbClr val="D61E24"/>
                </a:solidFill>
                <a:latin typeface="ArialMT" charset="0"/>
              </a:rPr>
              <a:t>Спасибо за внимание</a:t>
            </a:r>
            <a:br>
              <a:rPr lang="ru-RU" altLang="ru-RU" sz="4000" b="0">
                <a:solidFill>
                  <a:srgbClr val="D61E24"/>
                </a:solidFill>
                <a:latin typeface="ArialMT" charset="0"/>
              </a:rPr>
            </a:br>
            <a:r>
              <a:rPr lang="en-US" altLang="ru-RU" sz="4000" b="0" dirty="0">
                <a:solidFill>
                  <a:srgbClr val="D61E24"/>
                </a:solidFill>
                <a:latin typeface="ArialMT" charset="0"/>
              </a:rPr>
              <a:t>Thank you for attention</a:t>
            </a:r>
            <a:endParaRPr lang="ru-RU" altLang="ru-RU" sz="4000" b="0" dirty="0">
              <a:solidFill>
                <a:srgbClr val="D61E24"/>
              </a:solidFill>
              <a:latin typeface="ArialMT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41701" y="2198043"/>
            <a:ext cx="11750675" cy="4524315"/>
          </a:xfrm>
          <a:prstGeom prst="rect">
            <a:avLst/>
          </a:prstGeom>
        </p:spPr>
        <p:txBody>
          <a:bodyPr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200" b="0" dirty="0">
                <a:solidFill>
                  <a:srgbClr val="6D6E70"/>
                </a:solidFill>
                <a:latin typeface="ArialMT" charset="0"/>
              </a:rPr>
              <a:t>Федеральное государственное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200" b="0" dirty="0">
                <a:solidFill>
                  <a:srgbClr val="6D6E70"/>
                </a:solidFill>
                <a:latin typeface="ArialMT" charset="0"/>
              </a:rPr>
              <a:t>автономное образовательное учреждение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200" b="0" dirty="0">
                <a:solidFill>
                  <a:srgbClr val="6D6E70"/>
                </a:solidFill>
                <a:latin typeface="ArialMT" charset="0"/>
              </a:rPr>
              <a:t>высшего профессионального образования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1200" b="0" dirty="0">
              <a:solidFill>
                <a:srgbClr val="6D6E70"/>
              </a:solidFill>
              <a:latin typeface="ArialMT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1200" b="0" dirty="0">
              <a:solidFill>
                <a:srgbClr val="6D6E70"/>
              </a:solidFill>
              <a:latin typeface="ArialMT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3200" b="0" dirty="0">
                <a:solidFill>
                  <a:srgbClr val="6D6E70"/>
                </a:solidFill>
                <a:latin typeface="ArialMT" charset="0"/>
              </a:rPr>
              <a:t>Национальный исследовательский технологический университет «МИСиС»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 dirty="0">
                <a:solidFill>
                  <a:srgbClr val="D61E24"/>
                </a:solidFill>
                <a:ea typeface="Times New Roman" charset="0"/>
                <a:cs typeface="Times New Roman" charset="0"/>
              </a:rPr>
              <a:t>Электронная почта: </a:t>
            </a:r>
            <a:r>
              <a:rPr lang="en-US" altLang="ru-RU" sz="2000" b="0" dirty="0" err="1">
                <a:solidFill>
                  <a:srgbClr val="D61E24"/>
                </a:solidFill>
                <a:ea typeface="Times New Roman" charset="0"/>
                <a:cs typeface="Times New Roman" charset="0"/>
              </a:rPr>
              <a:t>lyapindg@edu.misis.ru</a:t>
            </a:r>
            <a:endParaRPr lang="en-US" altLang="ru-RU" sz="2000" b="0" dirty="0">
              <a:solidFill>
                <a:srgbClr val="D61E24"/>
              </a:solidFill>
              <a:ea typeface="Times New Roman" charset="0"/>
              <a:cs typeface="Times New Roma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 dirty="0">
                <a:solidFill>
                  <a:srgbClr val="D61E24"/>
                </a:solidFill>
                <a:ea typeface="Times New Roman" charset="0"/>
                <a:cs typeface="Times New Roman" charset="0"/>
              </a:rPr>
              <a:t>Телефон: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 dirty="0">
                <a:solidFill>
                  <a:srgbClr val="D61E24"/>
                </a:solidFill>
                <a:ea typeface="Times New Roman" charset="0"/>
                <a:cs typeface="Times New Roman" charset="0"/>
              </a:rPr>
              <a:t>+7 4</a:t>
            </a:r>
            <a:r>
              <a:rPr lang="en-US" altLang="ru-RU" sz="2000" b="0" dirty="0">
                <a:solidFill>
                  <a:srgbClr val="D61E24"/>
                </a:solidFill>
                <a:ea typeface="Times New Roman" charset="0"/>
                <a:cs typeface="Times New Roman" charset="0"/>
              </a:rPr>
              <a:t>99</a:t>
            </a:r>
            <a:r>
              <a:rPr lang="ru-RU" altLang="ru-RU" sz="2000" b="0" dirty="0">
                <a:solidFill>
                  <a:srgbClr val="D61E24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altLang="ru-RU" sz="2000" b="0" dirty="0">
                <a:solidFill>
                  <a:srgbClr val="D61E24"/>
                </a:solidFill>
                <a:ea typeface="Times New Roman" charset="0"/>
                <a:cs typeface="Times New Roman" charset="0"/>
              </a:rPr>
              <a:t>7000306 </a:t>
            </a:r>
            <a:r>
              <a:rPr lang="ru-RU" altLang="ru-RU" sz="2000" b="0" dirty="0">
                <a:solidFill>
                  <a:srgbClr val="D61E24"/>
                </a:solidFill>
                <a:ea typeface="Times New Roman" charset="0"/>
                <a:cs typeface="Times New Roman" charset="0"/>
              </a:rPr>
              <a:t>добавочный 57252</a:t>
            </a:r>
            <a:endParaRPr lang="en-US" altLang="ru-RU" sz="2000" b="0" dirty="0">
              <a:solidFill>
                <a:srgbClr val="D61E24"/>
              </a:solidFill>
              <a:latin typeface="ArialMT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1600" b="0" dirty="0">
              <a:solidFill>
                <a:srgbClr val="6D6E70"/>
              </a:solidFill>
              <a:latin typeface="ArialMT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 b="0" dirty="0">
                <a:solidFill>
                  <a:srgbClr val="6D6E70"/>
                </a:solidFill>
                <a:latin typeface="ArialMT" charset="0"/>
              </a:rPr>
              <a:t>Москва, Ленинский проспект, дом 4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 b="0" dirty="0">
                <a:solidFill>
                  <a:srgbClr val="6D6E70"/>
                </a:solidFill>
                <a:latin typeface="ArialMT" charset="0"/>
              </a:rPr>
              <a:t>тел.: +7 (495) 955-00-32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 b="0" dirty="0">
                <a:solidFill>
                  <a:srgbClr val="6D6E70"/>
                </a:solidFill>
                <a:latin typeface="ArialMT" charset="0"/>
              </a:rPr>
              <a:t>факс +7 (499) 236-21-05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ru-RU" sz="1600" b="0" dirty="0">
                <a:solidFill>
                  <a:srgbClr val="6D6E70"/>
                </a:solidFill>
                <a:latin typeface="ArialMT" charset="0"/>
              </a:rPr>
              <a:t>e-mail: </a:t>
            </a:r>
            <a:r>
              <a:rPr lang="en-US" altLang="ru-RU" sz="1600" b="0" dirty="0" err="1">
                <a:solidFill>
                  <a:srgbClr val="6D6E70"/>
                </a:solidFill>
                <a:latin typeface="ArialMT" charset="0"/>
              </a:rPr>
              <a:t>kancela@misis.ru</a:t>
            </a:r>
            <a:endParaRPr lang="en-US" altLang="ru-RU" sz="1600" b="0" dirty="0">
              <a:solidFill>
                <a:srgbClr val="6D6E70"/>
              </a:solidFill>
              <a:latin typeface="ArialMT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ru-RU" sz="1600" b="0" dirty="0" err="1">
                <a:solidFill>
                  <a:srgbClr val="6D6E70"/>
                </a:solidFill>
                <a:latin typeface="ArialMT" charset="0"/>
              </a:rPr>
              <a:t>www.misis.ru</a:t>
            </a:r>
            <a:endParaRPr lang="ru-RU" altLang="ru-RU" sz="1600" b="0" dirty="0">
              <a:solidFill>
                <a:srgbClr val="009FD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2068512" y="1564220"/>
            <a:ext cx="10848032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altLang="ru-RU" sz="2000" dirty="0">
                <a:solidFill>
                  <a:srgbClr val="D61E24"/>
                </a:solidFill>
              </a:rPr>
              <a:t>Миграционный отдел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- формирование документов для постановки и снятия с миграционного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учета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altLang="ru-RU" sz="2000" dirty="0">
                <a:solidFill>
                  <a:srgbClr val="D61E24"/>
                </a:solidFill>
              </a:rPr>
              <a:t>Аспирантура</a:t>
            </a:r>
            <a:r>
              <a:rPr lang="ru-RU" altLang="ru-RU" sz="2000" dirty="0">
                <a:solidFill>
                  <a:srgbClr val="0099FF"/>
                </a:solidFill>
              </a:rPr>
              <a:t>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- управление индивидуальными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планами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altLang="ru-RU" sz="2000" dirty="0">
                <a:solidFill>
                  <a:srgbClr val="D61E24"/>
                </a:solidFill>
              </a:rPr>
              <a:t>Институты</a:t>
            </a:r>
            <a:r>
              <a:rPr lang="ru-RU" altLang="ru-RU" sz="2000" dirty="0">
                <a:solidFill>
                  <a:srgbClr val="0099FF"/>
                </a:solidFill>
              </a:rPr>
              <a:t>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управление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нагрузкой, практикой студентов индивидуальные планы преподавателей, распределение ОФППС, личные дела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обучающихся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altLang="ru-RU" sz="2000" dirty="0">
                <a:solidFill>
                  <a:srgbClr val="D61E24"/>
                </a:solidFill>
              </a:rPr>
              <a:t>Студенческий офис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- формирование и выпуск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приказов,</a:t>
            </a:r>
            <a:r>
              <a:rPr lang="en-US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формирование справок,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назначение стипендий, учет вакантных бюджетных мест, учет договоров об оказании платных образовательных услуг, формирование заявлений на открытие банковских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счетов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altLang="ru-RU" sz="2000" dirty="0">
                <a:solidFill>
                  <a:srgbClr val="D61E24"/>
                </a:solidFill>
              </a:rPr>
              <a:t>Центр обработки данных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– формирование и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проведение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анкетирования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обучающихся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Общежития - 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формирование договора о проживании в общежитии, издание приказов о льготах стоимости проживания, учет помещений (карточка помещения), обработка заявок от проживающих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en-US" altLang="ru-RU" sz="200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Char char="-"/>
            </a:pPr>
            <a:endParaRPr lang="en-US" altLang="ru-RU" sz="2000" dirty="0"/>
          </a:p>
        </p:txBody>
      </p:sp>
      <p:sp>
        <p:nvSpPr>
          <p:cNvPr id="5122" name="Номер слайда 3"/>
          <p:cNvSpPr>
            <a:spLocks noGrp="1"/>
          </p:cNvSpPr>
          <p:nvPr>
            <p:ph type="sldNum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7E1F6C4-4299-0844-A9FD-39E39FD5289E}" type="slidenum">
              <a:rPr lang="ru-RU" altLang="ru-RU" sz="2400" b="0">
                <a:solidFill>
                  <a:srgbClr val="29292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ru-RU" altLang="ru-RU" sz="2400" b="0">
              <a:solidFill>
                <a:srgbClr val="292929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4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</a:t>
              </a:r>
              <a:r>
                <a:rPr lang="ru-RU" altLang="ru-RU" sz="800" b="0" dirty="0" smtClean="0">
                  <a:solidFill>
                    <a:srgbClr val="4C4C4C"/>
                  </a:solidFill>
                </a:rPr>
                <a:t>исследовательский </a:t>
              </a:r>
              <a:endParaRPr lang="ru-RU" altLang="ru-RU" sz="800" b="0" dirty="0">
                <a:solidFill>
                  <a:srgbClr val="4C4C4C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  <p:sp>
        <p:nvSpPr>
          <p:cNvPr id="7" name="Freeform 45"/>
          <p:cNvSpPr>
            <a:spLocks noEditPoints="1"/>
          </p:cNvSpPr>
          <p:nvPr/>
        </p:nvSpPr>
        <p:spPr bwMode="auto">
          <a:xfrm>
            <a:off x="1597308" y="1599682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45"/>
          <p:cNvSpPr>
            <a:spLocks noEditPoints="1"/>
          </p:cNvSpPr>
          <p:nvPr/>
        </p:nvSpPr>
        <p:spPr bwMode="auto">
          <a:xfrm>
            <a:off x="1597308" y="2509412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 45"/>
          <p:cNvSpPr>
            <a:spLocks noEditPoints="1"/>
          </p:cNvSpPr>
          <p:nvPr/>
        </p:nvSpPr>
        <p:spPr bwMode="auto">
          <a:xfrm>
            <a:off x="1597308" y="4328872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45"/>
          <p:cNvSpPr>
            <a:spLocks noEditPoints="1"/>
          </p:cNvSpPr>
          <p:nvPr/>
        </p:nvSpPr>
        <p:spPr bwMode="auto">
          <a:xfrm>
            <a:off x="1597308" y="5238601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45"/>
          <p:cNvSpPr>
            <a:spLocks noEditPoints="1"/>
          </p:cNvSpPr>
          <p:nvPr/>
        </p:nvSpPr>
        <p:spPr bwMode="auto">
          <a:xfrm>
            <a:off x="1597308" y="3126715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45"/>
          <p:cNvSpPr>
            <a:spLocks noEditPoints="1"/>
          </p:cNvSpPr>
          <p:nvPr/>
        </p:nvSpPr>
        <p:spPr bwMode="auto">
          <a:xfrm>
            <a:off x="1597308" y="5762439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DE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409404" y="671534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3000" kern="0" smtClean="0">
                <a:solidFill>
                  <a:srgbClr val="D61E24"/>
                </a:solidFill>
              </a:rPr>
              <a:t>Общая модель планирования учебного процесса</a:t>
            </a:r>
            <a:endParaRPr lang="uk-UA" altLang="ru-RU" sz="3000" kern="0" dirty="0">
              <a:solidFill>
                <a:srgbClr val="D61E24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37294" y="6350355"/>
            <a:ext cx="1815623" cy="821122"/>
            <a:chOff x="603250" y="6219825"/>
            <a:chExt cx="2078038" cy="939800"/>
          </a:xfrm>
        </p:grpSpPr>
        <p:pic>
          <p:nvPicPr>
            <p:cNvPr id="10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2738100" y="6969125"/>
            <a:ext cx="839788" cy="406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400" b="0" dirty="0" smtClean="0">
                <a:solidFill>
                  <a:srgbClr val="292929"/>
                </a:solidFill>
              </a:rPr>
              <a:t>4</a:t>
            </a:r>
            <a:endParaRPr lang="ru-RU" altLang="ru-RU" sz="2400" b="0" dirty="0">
              <a:solidFill>
                <a:srgbClr val="292929"/>
              </a:solidFill>
            </a:endParaRPr>
          </a:p>
        </p:txBody>
      </p:sp>
      <p:sp>
        <p:nvSpPr>
          <p:cNvPr id="14" name="Rectangle 37"/>
          <p:cNvSpPr/>
          <p:nvPr/>
        </p:nvSpPr>
        <p:spPr>
          <a:xfrm rot="10800000">
            <a:off x="1475" y="2501419"/>
            <a:ext cx="900437" cy="104411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entagon 35"/>
          <p:cNvSpPr/>
          <p:nvPr/>
        </p:nvSpPr>
        <p:spPr>
          <a:xfrm rot="10800000" flipH="1">
            <a:off x="594904" y="2306054"/>
            <a:ext cx="6524995" cy="1044116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Triangle 38"/>
          <p:cNvSpPr/>
          <p:nvPr/>
        </p:nvSpPr>
        <p:spPr>
          <a:xfrm rot="10800000">
            <a:off x="594904" y="3350171"/>
            <a:ext cx="307008" cy="195364"/>
          </a:xfrm>
          <a:prstGeom prst="rt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62460" y="2378063"/>
            <a:ext cx="56530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Расчет плановой нагрузки и ОФППС </a:t>
            </a:r>
            <a: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/>
            </a:r>
            <a:b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</a:br>
            <a: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документы распределения поручений доступны на редактирования кафедрам до 15 октября текущего </a:t>
            </a:r>
            <a:r>
              <a:rPr lang="ru-RU" sz="1600" b="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года</a:t>
            </a:r>
            <a:endParaRPr lang="ru-RU" sz="1600" b="0" dirty="0">
              <a:solidFill>
                <a:schemeClr val="bg2">
                  <a:lumMod val="75000"/>
                </a:schemeClr>
              </a:solidFill>
              <a:latin typeface="Arial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695965" y="3353380"/>
            <a:ext cx="5751748" cy="1239481"/>
            <a:chOff x="8127901" y="2306054"/>
            <a:chExt cx="5318224" cy="1239481"/>
          </a:xfrm>
        </p:grpSpPr>
        <p:grpSp>
          <p:nvGrpSpPr>
            <p:cNvPr id="19" name="Группа 18"/>
            <p:cNvGrpSpPr/>
            <p:nvPr/>
          </p:nvGrpSpPr>
          <p:grpSpPr>
            <a:xfrm flipH="1">
              <a:off x="8127901" y="2306054"/>
              <a:ext cx="5318224" cy="1239481"/>
              <a:chOff x="6622442" y="2828113"/>
              <a:chExt cx="5318224" cy="1239481"/>
            </a:xfrm>
          </p:grpSpPr>
          <p:sp>
            <p:nvSpPr>
              <p:cNvPr id="21" name="Rectangle 37"/>
              <p:cNvSpPr/>
              <p:nvPr/>
            </p:nvSpPr>
            <p:spPr>
              <a:xfrm rot="10800000">
                <a:off x="6622442" y="3023478"/>
                <a:ext cx="1080849" cy="104411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Pentagon 35"/>
              <p:cNvSpPr/>
              <p:nvPr/>
            </p:nvSpPr>
            <p:spPr>
              <a:xfrm rot="10800000" flipH="1">
                <a:off x="7334773" y="2828113"/>
                <a:ext cx="4605893" cy="1044116"/>
              </a:xfrm>
              <a:prstGeom prst="homePlat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ight Triangle 38"/>
              <p:cNvSpPr/>
              <p:nvPr/>
            </p:nvSpPr>
            <p:spPr>
              <a:xfrm rot="10800000">
                <a:off x="7334771" y="3872230"/>
                <a:ext cx="368520" cy="195364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8672200" y="2608665"/>
              <a:ext cx="38773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800" dirty="0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Составление расписания</a:t>
              </a:r>
            </a:p>
          </p:txBody>
        </p:sp>
      </p:grpSp>
      <p:sp>
        <p:nvSpPr>
          <p:cNvPr id="25" name="Rectangle 37"/>
          <p:cNvSpPr/>
          <p:nvPr/>
        </p:nvSpPr>
        <p:spPr>
          <a:xfrm rot="10800000">
            <a:off x="1475" y="4861865"/>
            <a:ext cx="1084246" cy="104411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entagon 35"/>
          <p:cNvSpPr/>
          <p:nvPr/>
        </p:nvSpPr>
        <p:spPr>
          <a:xfrm rot="10800000" flipH="1">
            <a:off x="716045" y="4666500"/>
            <a:ext cx="6400136" cy="1044116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ight Triangle 38"/>
          <p:cNvSpPr/>
          <p:nvPr/>
        </p:nvSpPr>
        <p:spPr>
          <a:xfrm rot="10800000">
            <a:off x="716043" y="5710617"/>
            <a:ext cx="369678" cy="195364"/>
          </a:xfrm>
          <a:prstGeom prst="rt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3196" y="4773126"/>
            <a:ext cx="60750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Фактическая нагрузка (распределение поручений)</a:t>
            </a:r>
          </a:p>
          <a:p>
            <a:pPr lvl="0" algn="ctr"/>
            <a: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Формируется в день закрытия плановой нагрузки и может редактироваться до окончания учебного </a:t>
            </a:r>
            <a:r>
              <a:rPr lang="ru-RU" sz="1600" b="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года</a:t>
            </a:r>
            <a:endParaRPr lang="ru-RU" sz="1600" b="0" dirty="0">
              <a:solidFill>
                <a:schemeClr val="bg2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655476" y="2021768"/>
            <a:ext cx="19025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smtClean="0">
                <a:solidFill>
                  <a:srgbClr val="E6E6E6"/>
                </a:solidFill>
                <a:latin typeface="Arial"/>
              </a:rPr>
              <a:t>1</a:t>
            </a:r>
            <a:endParaRPr lang="ru-RU" sz="8800" dirty="0">
              <a:solidFill>
                <a:srgbClr val="E6E6E6"/>
              </a:solidFill>
              <a:latin typeface="Arial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34624" y="3241519"/>
            <a:ext cx="19025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smtClean="0">
                <a:solidFill>
                  <a:srgbClr val="F9E483"/>
                </a:solidFill>
                <a:latin typeface="Arial"/>
              </a:rPr>
              <a:t>2</a:t>
            </a:r>
            <a:endParaRPr lang="ru-RU" sz="8800" dirty="0">
              <a:solidFill>
                <a:srgbClr val="F9E483"/>
              </a:solidFill>
              <a:latin typeface="Arial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654716" y="4502945"/>
            <a:ext cx="19025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dirty="0" smtClean="0">
                <a:solidFill>
                  <a:srgbClr val="E6E6E6"/>
                </a:solidFill>
                <a:latin typeface="Arial"/>
              </a:rPr>
              <a:t>3</a:t>
            </a:r>
            <a:endParaRPr lang="ru-RU" sz="8800" dirty="0">
              <a:solidFill>
                <a:srgbClr val="E6E6E6"/>
              </a:solidFill>
              <a:latin typeface="Arial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924040" y="2349612"/>
            <a:ext cx="5902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ru-RU" sz="18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Расчет нагрузки по кафедрам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924040" y="2788026"/>
            <a:ext cx="5902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ru-RU" sz="18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Распределение нагрузки по преподавателям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088088" y="3610142"/>
            <a:ext cx="5902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ru-RU" sz="1800" b="0" dirty="0" smtClean="0">
                <a:solidFill>
                  <a:srgbClr val="D39E01"/>
                </a:solidFill>
                <a:latin typeface="Arial"/>
              </a:rPr>
              <a:t>Плановое расписание</a:t>
            </a:r>
            <a:endParaRPr lang="ru-RU" sz="1800" b="0" dirty="0">
              <a:solidFill>
                <a:srgbClr val="D39E01"/>
              </a:solidFill>
              <a:latin typeface="Arial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088088" y="4048556"/>
            <a:ext cx="5902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ru-RU" sz="1800" b="0" dirty="0" smtClean="0">
                <a:solidFill>
                  <a:srgbClr val="D39E01"/>
                </a:solidFill>
                <a:latin typeface="Arial"/>
              </a:rPr>
              <a:t>Фактическое расписание</a:t>
            </a:r>
            <a:endParaRPr lang="ru-RU" sz="1800" b="0" dirty="0">
              <a:solidFill>
                <a:srgbClr val="D39E01"/>
              </a:solidFill>
              <a:latin typeface="Arial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924040" y="4627790"/>
            <a:ext cx="51421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Данные из расписания </a:t>
            </a:r>
            <a:b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</a:br>
            <a: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(лекции, практические и лабораторные </a:t>
            </a:r>
            <a:r>
              <a:rPr lang="ru-RU" sz="1600" b="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занятия + экзамены) редактируются </a:t>
            </a:r>
            <a: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только в </a:t>
            </a:r>
            <a:r>
              <a:rPr lang="ru-RU" sz="1600" b="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сетке расписания. Количество </a:t>
            </a:r>
            <a: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выполненных занятий считается из количества </a:t>
            </a:r>
            <a:r>
              <a:rPr lang="ru-RU" sz="1600" b="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проведённых </a:t>
            </a:r>
            <a: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занятий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924040" y="6017369"/>
            <a:ext cx="51421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ru-RU" sz="1600" b="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Нагрузка, </a:t>
            </a:r>
            <a: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которая не участвует в </a:t>
            </a:r>
            <a:r>
              <a:rPr lang="ru-RU" sz="1600" b="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сетке расписания, </a:t>
            </a:r>
            <a:r>
              <a:rPr lang="ru-RU" sz="1600" b="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редактируется до окончания периода действия учебного года сотрудником кафедры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538734" y="6384261"/>
            <a:ext cx="4272025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b="0" dirty="0">
                <a:solidFill>
                  <a:schemeClr val="bg2">
                    <a:lumMod val="75000"/>
                  </a:schemeClr>
                </a:solidFill>
              </a:rPr>
              <a:t>Данные по контингенту студентов пересчитываются автоматически на первое число месяца </a:t>
            </a:r>
          </a:p>
        </p:txBody>
      </p:sp>
      <p:sp>
        <p:nvSpPr>
          <p:cNvPr id="39" name="Скругленный прямоугольник 38"/>
          <p:cNvSpPr/>
          <p:nvPr/>
        </p:nvSpPr>
        <p:spPr bwMode="auto">
          <a:xfrm>
            <a:off x="2537155" y="6198107"/>
            <a:ext cx="4273536" cy="1058507"/>
          </a:xfrm>
          <a:prstGeom prst="roundRect">
            <a:avLst/>
          </a:prstGeom>
          <a:noFill/>
          <a:ln w="12700" cap="flat" cmpd="sng" algn="ctr">
            <a:solidFill>
              <a:srgbClr val="FFDE06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с одним вырезанным углом 38"/>
          <p:cNvSpPr/>
          <p:nvPr/>
        </p:nvSpPr>
        <p:spPr bwMode="auto">
          <a:xfrm flipV="1">
            <a:off x="10172320" y="4206783"/>
            <a:ext cx="2911897" cy="1879692"/>
          </a:xfrm>
          <a:prstGeom prst="snip1Rect">
            <a:avLst/>
          </a:prstGeom>
          <a:solidFill>
            <a:srgbClr val="FFDE06">
              <a:alpha val="15000"/>
            </a:srgb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15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409404" y="671534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3000" kern="0" dirty="0" smtClean="0">
                <a:solidFill>
                  <a:srgbClr val="D61E24"/>
                </a:solidFill>
              </a:rPr>
              <a:t>Приказы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9404" y="1201322"/>
            <a:ext cx="10651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80 унифицированных видов приказов с технологией штрих-кодирования версий приказов с предопределенными настройками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08751" y="2405008"/>
            <a:ext cx="25066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Проект приказа</a:t>
            </a:r>
          </a:p>
          <a:p>
            <a:pPr lvl="0" algn="ctr"/>
            <a:r>
              <a:rPr lang="ru-RU" sz="1600" b="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(инициатор приказа)</a:t>
            </a:r>
          </a:p>
        </p:txBody>
      </p:sp>
      <p:cxnSp>
        <p:nvCxnSpPr>
          <p:cNvPr id="21" name="Прямая со стрелкой 20"/>
          <p:cNvCxnSpPr>
            <a:endCxn id="25" idx="1"/>
          </p:cNvCxnSpPr>
          <p:nvPr/>
        </p:nvCxnSpPr>
        <p:spPr bwMode="auto">
          <a:xfrm flipV="1">
            <a:off x="5160553" y="2879253"/>
            <a:ext cx="747379" cy="224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2540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Скругленный прямоугольник 21"/>
          <p:cNvSpPr/>
          <p:nvPr/>
        </p:nvSpPr>
        <p:spPr bwMode="auto">
          <a:xfrm>
            <a:off x="2512696" y="2265275"/>
            <a:ext cx="2647116" cy="1300516"/>
          </a:xfrm>
          <a:prstGeom prst="roundRect">
            <a:avLst/>
          </a:prstGeom>
          <a:noFill/>
          <a:ln w="25400" cap="flat" cmpd="sng" algn="ctr">
            <a:solidFill>
              <a:srgbClr val="FFDE06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907932" y="2346147"/>
            <a:ext cx="33362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Согласование подписи/документооборот </a:t>
            </a:r>
            <a:r>
              <a:rPr lang="ru-RU" sz="1600" b="0" dirty="0" smtClean="0">
                <a:solidFill>
                  <a:schemeClr val="bg2">
                    <a:lumMod val="75000"/>
                  </a:schemeClr>
                </a:solidFill>
              </a:rPr>
              <a:t>(инициатор/уполномоченные лица)</a:t>
            </a: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5907932" y="2228995"/>
            <a:ext cx="3336203" cy="1300516"/>
          </a:xfrm>
          <a:prstGeom prst="roundRect">
            <a:avLst/>
          </a:prstGeom>
          <a:noFill/>
          <a:ln w="25400" cap="flat" cmpd="sng" algn="ctr">
            <a:solidFill>
              <a:srgbClr val="FFDE06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233816" y="2399176"/>
            <a:ext cx="2506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Утверждение </a:t>
            </a:r>
          </a:p>
          <a:p>
            <a:pPr lvl="0" algn="ctr"/>
            <a:r>
              <a:rPr lang="ru-RU" sz="1800" b="0" dirty="0" smtClean="0">
                <a:solidFill>
                  <a:schemeClr val="bg2">
                    <a:lumMod val="75000"/>
                  </a:schemeClr>
                </a:solidFill>
              </a:rPr>
              <a:t>(сотрудник канцелярии)</a:t>
            </a:r>
          </a:p>
          <a:p>
            <a:pPr lvl="0" algn="ctr"/>
            <a:endParaRPr lang="ru-RU" sz="1800" b="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10150141" y="2225343"/>
            <a:ext cx="2647116" cy="1300516"/>
          </a:xfrm>
          <a:prstGeom prst="roundRect">
            <a:avLst/>
          </a:prstGeom>
          <a:noFill/>
          <a:ln w="25400" cap="flat" cmpd="sng" algn="ctr">
            <a:solidFill>
              <a:srgbClr val="FFDE06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 bwMode="auto">
          <a:xfrm>
            <a:off x="9288647" y="2875601"/>
            <a:ext cx="883673" cy="0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2540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Прямоугольник 28"/>
          <p:cNvSpPr/>
          <p:nvPr/>
        </p:nvSpPr>
        <p:spPr>
          <a:xfrm>
            <a:off x="2582954" y="4573676"/>
            <a:ext cx="2506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Дополнительное согласование </a:t>
            </a: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2459025" y="4246584"/>
            <a:ext cx="2647116" cy="1300516"/>
          </a:xfrm>
          <a:prstGeom prst="roundRect">
            <a:avLst/>
          </a:prstGeom>
          <a:noFill/>
          <a:ln w="25400" cap="flat" cmpd="sng" algn="ctr">
            <a:solidFill>
              <a:srgbClr val="FFDE06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225174" y="4759194"/>
            <a:ext cx="988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Приказ</a:t>
            </a: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6312771" y="4246584"/>
            <a:ext cx="2647116" cy="1300516"/>
          </a:xfrm>
          <a:prstGeom prst="roundRect">
            <a:avLst/>
          </a:prstGeom>
          <a:noFill/>
          <a:ln w="25400" cap="flat" cmpd="sng" algn="ctr">
            <a:solidFill>
              <a:srgbClr val="FFDE06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 bwMode="auto">
          <a:xfrm flipH="1">
            <a:off x="9425334" y="3956026"/>
            <a:ext cx="723329" cy="539188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2540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Соединительная линия уступом 4"/>
          <p:cNvCxnSpPr/>
          <p:nvPr/>
        </p:nvCxnSpPr>
        <p:spPr bwMode="auto">
          <a:xfrm rot="10800000" flipV="1">
            <a:off x="4055119" y="3762943"/>
            <a:ext cx="5953030" cy="391987"/>
          </a:xfrm>
          <a:prstGeom prst="bentConnector3">
            <a:avLst>
              <a:gd name="adj1" fmla="val 100038"/>
            </a:avLst>
          </a:prstGeom>
          <a:solidFill>
            <a:srgbClr val="F9E383">
              <a:alpha val="50000"/>
            </a:srgbClr>
          </a:solidFill>
          <a:ln w="2540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Прямая со стрелкой 42"/>
          <p:cNvCxnSpPr/>
          <p:nvPr/>
        </p:nvCxnSpPr>
        <p:spPr bwMode="auto">
          <a:xfrm>
            <a:off x="5268029" y="4943860"/>
            <a:ext cx="883673" cy="0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2540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4232252" y="3807535"/>
            <a:ext cx="5800725" cy="36933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800" b="0">
                <a:solidFill>
                  <a:srgbClr val="D61E24"/>
                </a:solidFill>
              </a:rPr>
              <a:t>Если нарушены сроки издания приказа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465263" y="4389862"/>
            <a:ext cx="25448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800" b="0">
                <a:solidFill>
                  <a:schemeClr val="bg2">
                    <a:lumMod val="75000"/>
                  </a:schemeClr>
                </a:solidFill>
              </a:rPr>
              <a:t>Дополнительные проверки позволяют иметь актуальную информацию – льготы студентов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09404" y="5710854"/>
            <a:ext cx="6451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>
                <a:solidFill>
                  <a:srgbClr val="D61E24"/>
                </a:solidFill>
              </a:rPr>
              <a:t>Автоматическая рассылка утвержденных приказов на </a:t>
            </a:r>
            <a:r>
              <a:rPr lang="en-US" altLang="ru-RU" sz="2000" b="0">
                <a:solidFill>
                  <a:srgbClr val="D61E24"/>
                </a:solidFill>
              </a:rPr>
              <a:t>E-mail </a:t>
            </a:r>
            <a:r>
              <a:rPr lang="ru-RU" altLang="ru-RU" sz="2000" b="0">
                <a:solidFill>
                  <a:srgbClr val="D61E24"/>
                </a:solidFill>
              </a:rPr>
              <a:t>подразделений </a:t>
            </a:r>
          </a:p>
        </p:txBody>
      </p:sp>
      <p:pic>
        <p:nvPicPr>
          <p:cNvPr id="47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53" y="6319201"/>
            <a:ext cx="2954336" cy="10564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407491" y="6621271"/>
            <a:ext cx="4327223" cy="4914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2738100" y="6969125"/>
            <a:ext cx="839788" cy="406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400" b="0" dirty="0" smtClean="0">
                <a:solidFill>
                  <a:srgbClr val="292929"/>
                </a:solidFill>
              </a:rPr>
              <a:t>5</a:t>
            </a:r>
            <a:endParaRPr lang="ru-RU" altLang="ru-RU" sz="2400" b="0" dirty="0">
              <a:solidFill>
                <a:srgbClr val="29292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409404" y="671534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3000" kern="0" dirty="0" smtClean="0">
                <a:solidFill>
                  <a:srgbClr val="D61E24"/>
                </a:solidFill>
              </a:rPr>
              <a:t>Машиночитаемые ведомости</a:t>
            </a:r>
          </a:p>
        </p:txBody>
      </p:sp>
      <p:pic>
        <p:nvPicPr>
          <p:cNvPr id="1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79" y="1318625"/>
            <a:ext cx="6080125" cy="54689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3880" y="5786174"/>
            <a:ext cx="60306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>
                <a:solidFill>
                  <a:srgbClr val="D61E24"/>
                </a:solidFill>
              </a:rPr>
              <a:t>Генерация штрих кода производится при каждом сохранении что позволяет учитывать версионность документа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05499" y="2025166"/>
            <a:ext cx="4861486" cy="39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bg2">
                    <a:lumMod val="75000"/>
                  </a:schemeClr>
                </a:solidFill>
              </a:rPr>
              <a:t>Формирование и печать ведомости</a:t>
            </a:r>
            <a:endParaRPr lang="ru-RU" sz="2000" b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5499" y="2816443"/>
            <a:ext cx="4861486" cy="39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bg2">
                    <a:lumMod val="75000"/>
                  </a:schemeClr>
                </a:solidFill>
              </a:rPr>
              <a:t>Заполнение и передача </a:t>
            </a:r>
            <a:r>
              <a:rPr lang="en-US" sz="2000" b="0" dirty="0" err="1" smtClean="0">
                <a:solidFill>
                  <a:schemeClr val="bg2">
                    <a:lumMod val="75000"/>
                  </a:schemeClr>
                </a:solidFill>
              </a:rPr>
              <a:t>оператору</a:t>
            </a:r>
            <a:endParaRPr lang="ru-RU" sz="2000" b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05499" y="3411177"/>
            <a:ext cx="4861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smtClean="0">
                <a:solidFill>
                  <a:schemeClr val="bg2">
                    <a:lumMod val="75000"/>
                  </a:schemeClr>
                </a:solidFill>
              </a:rPr>
              <a:t>Сканирование с отправкой на электронный адрес</a:t>
            </a:r>
            <a:endParaRPr lang="ru-RU" sz="2000" b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05499" y="4379387"/>
            <a:ext cx="4861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bg2">
                    <a:lumMod val="75000"/>
                  </a:schemeClr>
                </a:solidFill>
              </a:rPr>
              <a:t>Проверка и проведение ведомости с возможностью просмотра результата сканирования</a:t>
            </a:r>
            <a:endParaRPr lang="ru-RU" sz="2000" b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949932" y="2025166"/>
            <a:ext cx="481336" cy="481336"/>
          </a:xfrm>
          <a:prstGeom prst="ellipse">
            <a:avLst/>
          </a:prstGeom>
          <a:solidFill>
            <a:srgbClr val="FFDE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dirty="0" smtClean="0">
                <a:latin typeface="+mj-lt"/>
              </a:rPr>
              <a:t>1</a:t>
            </a:r>
            <a:endParaRPr sz="2000" b="0" dirty="0">
              <a:latin typeface="+mj-lt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49932" y="2699528"/>
            <a:ext cx="481336" cy="481336"/>
          </a:xfrm>
          <a:prstGeom prst="ellipse">
            <a:avLst/>
          </a:prstGeom>
          <a:solidFill>
            <a:srgbClr val="FFDE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dirty="0" smtClean="0">
                <a:latin typeface="+mj-lt"/>
              </a:rPr>
              <a:t>2</a:t>
            </a:r>
            <a:endParaRPr sz="2000" b="0" dirty="0">
              <a:latin typeface="+mj-lt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949932" y="3596953"/>
            <a:ext cx="481336" cy="481336"/>
          </a:xfrm>
          <a:prstGeom prst="ellipse">
            <a:avLst/>
          </a:prstGeom>
          <a:solidFill>
            <a:srgbClr val="FFDE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dirty="0" smtClean="0">
                <a:latin typeface="+mj-lt"/>
              </a:rPr>
              <a:t>3</a:t>
            </a:r>
            <a:endParaRPr sz="2000" b="0" dirty="0">
              <a:latin typeface="+mj-lt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949932" y="4417007"/>
            <a:ext cx="481336" cy="481336"/>
          </a:xfrm>
          <a:prstGeom prst="ellipse">
            <a:avLst/>
          </a:prstGeom>
          <a:solidFill>
            <a:srgbClr val="FFDE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dirty="0" smtClean="0">
                <a:latin typeface="+mj-lt"/>
              </a:rPr>
              <a:t>4</a:t>
            </a:r>
            <a:endParaRPr sz="2000" b="0" dirty="0">
              <a:latin typeface="+mj-lt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6168" y="5655374"/>
            <a:ext cx="6238399" cy="1300516"/>
          </a:xfrm>
          <a:prstGeom prst="roundRect">
            <a:avLst/>
          </a:prstGeom>
          <a:noFill/>
          <a:ln w="25400" cap="flat" cmpd="sng" algn="ctr">
            <a:solidFill>
              <a:srgbClr val="FFDE06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2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2738100" y="6969125"/>
            <a:ext cx="839788" cy="406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400" b="0" dirty="0" smtClean="0">
                <a:solidFill>
                  <a:srgbClr val="292929"/>
                </a:solidFill>
              </a:rPr>
              <a:t>6</a:t>
            </a:r>
            <a:endParaRPr lang="ru-RU" altLang="ru-RU" sz="2400" b="0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5246013" y="7831138"/>
            <a:ext cx="827087" cy="5651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3832DCB2-4F3F-1042-9F7D-9475B9E1AF93}" type="slidenum">
              <a:rPr lang="ru-RU" altLang="ru-RU" sz="2600" b="0">
                <a:solidFill>
                  <a:srgbClr val="29292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ru-RU" altLang="ru-RU" sz="2600" b="0">
              <a:solidFill>
                <a:srgbClr val="29292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0888" y="6302499"/>
            <a:ext cx="67958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 b="0" dirty="0">
                <a:solidFill>
                  <a:schemeClr val="bg2">
                    <a:lumMod val="75000"/>
                  </a:schemeClr>
                </a:solidFill>
              </a:rPr>
              <a:t>Вид заказа различается статусами что позволяет делать </a:t>
            </a:r>
            <a:r>
              <a:rPr lang="ru-RU" altLang="ru-RU" sz="1600" b="0" dirty="0" smtClean="0">
                <a:solidFill>
                  <a:schemeClr val="bg2">
                    <a:lumMod val="75000"/>
                  </a:schemeClr>
                </a:solidFill>
              </a:rPr>
              <a:t>аналитику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1600" b="0" dirty="0">
              <a:solidFill>
                <a:schemeClr val="bg2">
                  <a:lumMod val="75000"/>
                </a:schemeClr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 b="0" u="sng" dirty="0" smtClean="0">
                <a:solidFill>
                  <a:srgbClr val="D61E24"/>
                </a:solidFill>
              </a:rPr>
              <a:t>По </a:t>
            </a:r>
            <a:r>
              <a:rPr lang="ru-RU" altLang="ru-RU" sz="1600" b="0" u="sng" dirty="0">
                <a:solidFill>
                  <a:srgbClr val="D61E24"/>
                </a:solidFill>
              </a:rPr>
              <a:t>итогам 2016-2017 </a:t>
            </a:r>
            <a:r>
              <a:rPr lang="ru-RU" altLang="ru-RU" sz="1600" b="0" u="sng" dirty="0" smtClean="0">
                <a:solidFill>
                  <a:srgbClr val="D61E24"/>
                </a:solidFill>
              </a:rPr>
              <a:t>и 2017-2018 годов </a:t>
            </a:r>
            <a:r>
              <a:rPr lang="ru-RU" altLang="ru-RU" sz="1600" b="0" u="sng" dirty="0">
                <a:solidFill>
                  <a:srgbClr val="D61E24"/>
                </a:solidFill>
              </a:rPr>
              <a:t>95% справок было заказано </a:t>
            </a:r>
            <a:r>
              <a:rPr lang="ru-RU" altLang="ru-RU" sz="1600" b="0" u="sng" dirty="0" smtClean="0">
                <a:solidFill>
                  <a:srgbClr val="D61E24"/>
                </a:solidFill>
              </a:rPr>
              <a:t>онлайн</a:t>
            </a:r>
            <a:endParaRPr lang="ru-RU" altLang="ru-RU" sz="1600" b="0" u="sng" dirty="0">
              <a:solidFill>
                <a:srgbClr val="D61E24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6530753"/>
              </p:ext>
            </p:extLst>
          </p:nvPr>
        </p:nvGraphicFramePr>
        <p:xfrm>
          <a:off x="1030603" y="1346419"/>
          <a:ext cx="10812914" cy="5975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409404" y="671534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3000" kern="0" dirty="0" smtClean="0">
                <a:solidFill>
                  <a:srgbClr val="D61E24"/>
                </a:solidFill>
              </a:rPr>
              <a:t>Обработка заявок от студентов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14" name="Рисунок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  <p:sp>
        <p:nvSpPr>
          <p:cNvPr id="16" name="Номер слайда 3"/>
          <p:cNvSpPr txBox="1">
            <a:spLocks/>
          </p:cNvSpPr>
          <p:nvPr/>
        </p:nvSpPr>
        <p:spPr bwMode="auto">
          <a:xfrm>
            <a:off x="12760832" y="7022579"/>
            <a:ext cx="839788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i="0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400" b="0" dirty="0" smtClean="0">
                <a:solidFill>
                  <a:srgbClr val="292929"/>
                </a:solidFill>
              </a:rPr>
              <a:t>7</a:t>
            </a:r>
            <a:endParaRPr lang="ru-RU" altLang="ru-RU" sz="2400" b="0" dirty="0">
              <a:solidFill>
                <a:srgbClr val="29292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 bwMode="auto">
          <a:xfrm>
            <a:off x="1251248" y="4867132"/>
            <a:ext cx="11557284" cy="2508816"/>
          </a:xfrm>
          <a:prstGeom prst="roundRect">
            <a:avLst/>
          </a:prstGeom>
          <a:noFill/>
          <a:ln w="12700" cap="flat" cmpd="sng" algn="ctr">
            <a:solidFill>
              <a:srgbClr val="D61E2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1251248" y="1398425"/>
            <a:ext cx="11557284" cy="2976262"/>
          </a:xfrm>
          <a:prstGeom prst="roundRect">
            <a:avLst/>
          </a:prstGeom>
          <a:noFill/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3174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5763538" y="7431200"/>
            <a:ext cx="827087" cy="5651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B5A304D-7C1E-7642-AD49-42258B23FB01}" type="slidenum">
              <a:rPr lang="ru-RU" altLang="ru-RU" sz="2600" b="0">
                <a:solidFill>
                  <a:srgbClr val="29292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8</a:t>
            </a:fld>
            <a:endParaRPr lang="ru-RU" altLang="ru-RU" sz="2600" b="0">
              <a:solidFill>
                <a:srgbClr val="292929"/>
              </a:solidFill>
            </a:endParaRP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1519799" y="1999280"/>
            <a:ext cx="4271078" cy="9837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lumMod val="25000"/>
                <a:alpha val="40000"/>
              </a:schemeClr>
            </a:outerShdw>
          </a:effectLst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>
                <a:solidFill>
                  <a:schemeClr val="bg2">
                    <a:lumMod val="75000"/>
                  </a:schemeClr>
                </a:solidFill>
              </a:rPr>
              <a:t>Формирование договоров и дополнительных соглашений с выводом печатных форм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8218" y="1373428"/>
            <a:ext cx="9717896" cy="49244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600" dirty="0" smtClean="0">
                <a:solidFill>
                  <a:srgbClr val="D61E24"/>
                </a:solidFill>
              </a:rPr>
              <a:t>1С:Университет</a:t>
            </a:r>
            <a:endParaRPr lang="ru-RU" altLang="ru-RU" sz="2600" dirty="0">
              <a:solidFill>
                <a:srgbClr val="D61E24"/>
              </a:solidFill>
            </a:endParaRP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1535926" y="3200460"/>
            <a:ext cx="3304778" cy="9837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lumMod val="25000"/>
                <a:alpha val="40000"/>
              </a:schemeClr>
            </a:outerShdw>
          </a:effectLst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</a:rPr>
              <a:t>Формирование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начислений</a:t>
            </a: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915937" y="3173845"/>
            <a:ext cx="2724131" cy="9837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lumMod val="25000"/>
                <a:alpha val="40000"/>
              </a:schemeClr>
            </a:outerShdw>
          </a:effectLst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</a:rPr>
              <a:t>Учет переноса денег по договорам</a:t>
            </a: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6388901" y="1977796"/>
            <a:ext cx="2724131" cy="9837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lumMod val="25000"/>
                <a:alpha val="40000"/>
              </a:schemeClr>
            </a:outerShdw>
          </a:effectLst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>
                <a:solidFill>
                  <a:schemeClr val="bg2">
                    <a:lumMod val="75000"/>
                  </a:schemeClr>
                </a:solidFill>
              </a:rPr>
              <a:t>Учет скидок на образовательные услуги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9799" y="6714399"/>
            <a:ext cx="11719829" cy="49244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600" b="0" smtClean="0">
                <a:solidFill>
                  <a:srgbClr val="D61E24"/>
                </a:solidFill>
              </a:rPr>
              <a:t>1С:БГУ</a:t>
            </a:r>
            <a:endParaRPr lang="ru-RU" altLang="ru-RU" sz="2600" b="0">
              <a:solidFill>
                <a:srgbClr val="D61E24"/>
              </a:solidFill>
            </a:endParaRPr>
          </a:p>
        </p:txBody>
      </p:sp>
      <p:sp>
        <p:nvSpPr>
          <p:cNvPr id="14" name="Скругленный прямоугольник 13"/>
          <p:cNvSpPr>
            <a:spLocks noChangeArrowheads="1"/>
          </p:cNvSpPr>
          <p:nvPr/>
        </p:nvSpPr>
        <p:spPr bwMode="auto">
          <a:xfrm>
            <a:off x="9715302" y="3147230"/>
            <a:ext cx="2724131" cy="9837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lumMod val="25000"/>
                <a:alpha val="40000"/>
              </a:schemeClr>
            </a:outerShdw>
          </a:effectLst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>
                <a:solidFill>
                  <a:schemeClr val="bg2">
                    <a:lumMod val="75000"/>
                  </a:schemeClr>
                </a:solidFill>
              </a:rPr>
              <a:t>Оперативный учет оплат по договорам</a:t>
            </a:r>
          </a:p>
        </p:txBody>
      </p:sp>
      <p:sp>
        <p:nvSpPr>
          <p:cNvPr id="15" name="Скругленный прямоугольник 14"/>
          <p:cNvSpPr>
            <a:spLocks noChangeArrowheads="1"/>
          </p:cNvSpPr>
          <p:nvPr/>
        </p:nvSpPr>
        <p:spPr bwMode="auto">
          <a:xfrm>
            <a:off x="9711055" y="1914763"/>
            <a:ext cx="2724131" cy="9837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lumMod val="25000"/>
                <a:alpha val="40000"/>
              </a:schemeClr>
            </a:outerShdw>
          </a:effectLst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>
                <a:solidFill>
                  <a:schemeClr val="bg2">
                    <a:lumMod val="75000"/>
                  </a:schemeClr>
                </a:solidFill>
              </a:rPr>
              <a:t>Различного вида отчетность</a:t>
            </a:r>
          </a:p>
        </p:txBody>
      </p:sp>
      <p:sp>
        <p:nvSpPr>
          <p:cNvPr id="16" name="Скругленный прямоугольник 15"/>
          <p:cNvSpPr>
            <a:spLocks noChangeArrowheads="1"/>
          </p:cNvSpPr>
          <p:nvPr/>
        </p:nvSpPr>
        <p:spPr bwMode="auto">
          <a:xfrm>
            <a:off x="1535926" y="5026113"/>
            <a:ext cx="3304778" cy="98375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lumMod val="20000"/>
                <a:lumOff val="80000"/>
              </a:schemeClr>
            </a:outerShdw>
          </a:effectLst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>
                <a:solidFill>
                  <a:schemeClr val="bg2">
                    <a:lumMod val="75000"/>
                  </a:schemeClr>
                </a:solidFill>
              </a:rPr>
              <a:t>Формирование актов по договорам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31453" y="4374688"/>
            <a:ext cx="7110761" cy="49244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600" b="0" smtClean="0">
                <a:solidFill>
                  <a:srgbClr val="D61E24"/>
                </a:solidFill>
              </a:rPr>
              <a:t>Интеграция</a:t>
            </a:r>
            <a:endParaRPr lang="ru-RU" altLang="ru-RU" sz="2600" b="0">
              <a:solidFill>
                <a:srgbClr val="D61E24"/>
              </a:solidFill>
            </a:endParaRPr>
          </a:p>
        </p:txBody>
      </p:sp>
      <p:sp>
        <p:nvSpPr>
          <p:cNvPr id="18" name="Стрелка вниз 17"/>
          <p:cNvSpPr>
            <a:spLocks noChangeArrowheads="1"/>
          </p:cNvSpPr>
          <p:nvPr/>
        </p:nvSpPr>
        <p:spPr bwMode="auto">
          <a:xfrm>
            <a:off x="3414847" y="4268813"/>
            <a:ext cx="491095" cy="714656"/>
          </a:xfrm>
          <a:prstGeom prst="downArrow">
            <a:avLst>
              <a:gd name="adj1" fmla="val 50000"/>
              <a:gd name="adj2" fmla="val 49990"/>
            </a:avLst>
          </a:prstGeom>
          <a:gradFill rotWithShape="1">
            <a:gsLst>
              <a:gs pos="44000">
                <a:srgbClr val="FF7E9C"/>
              </a:gs>
              <a:gs pos="0">
                <a:schemeClr val="bg1"/>
              </a:gs>
              <a:gs pos="100000">
                <a:srgbClr val="D61E24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2600" b="0">
              <a:solidFill>
                <a:srgbClr val="FFFFFF"/>
              </a:solidFill>
            </a:endParaRPr>
          </a:p>
        </p:txBody>
      </p:sp>
      <p:sp>
        <p:nvSpPr>
          <p:cNvPr id="19" name="Стрелка вниз 18"/>
          <p:cNvSpPr>
            <a:spLocks noChangeArrowheads="1"/>
          </p:cNvSpPr>
          <p:nvPr/>
        </p:nvSpPr>
        <p:spPr bwMode="auto">
          <a:xfrm>
            <a:off x="6933395" y="4229110"/>
            <a:ext cx="489651" cy="713185"/>
          </a:xfrm>
          <a:prstGeom prst="downArrow">
            <a:avLst>
              <a:gd name="adj1" fmla="val 50000"/>
              <a:gd name="adj2" fmla="val 50034"/>
            </a:avLst>
          </a:prstGeom>
          <a:gradFill rotWithShape="1">
            <a:gsLst>
              <a:gs pos="44000">
                <a:srgbClr val="FF7E9C"/>
              </a:gs>
              <a:gs pos="0">
                <a:schemeClr val="bg1"/>
              </a:gs>
              <a:gs pos="100000">
                <a:srgbClr val="D61E24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2600" b="0">
              <a:solidFill>
                <a:srgbClr val="FFFFFF"/>
              </a:solidFill>
            </a:endParaRPr>
          </a:p>
        </p:txBody>
      </p:sp>
      <p:sp>
        <p:nvSpPr>
          <p:cNvPr id="20" name="Скругленный прямоугольник 19"/>
          <p:cNvSpPr>
            <a:spLocks noChangeArrowheads="1"/>
          </p:cNvSpPr>
          <p:nvPr/>
        </p:nvSpPr>
        <p:spPr bwMode="auto">
          <a:xfrm>
            <a:off x="5526554" y="5090814"/>
            <a:ext cx="3304778" cy="98375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lumMod val="20000"/>
                <a:lumOff val="80000"/>
              </a:schemeClr>
            </a:outerShdw>
          </a:effectLst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>
                <a:solidFill>
                  <a:schemeClr val="bg2">
                    <a:lumMod val="75000"/>
                  </a:schemeClr>
                </a:solidFill>
              </a:rPr>
              <a:t>Формирование бухгалтерских справок</a:t>
            </a:r>
          </a:p>
        </p:txBody>
      </p:sp>
      <p:sp>
        <p:nvSpPr>
          <p:cNvPr id="21" name="Скругленный прямоугольник 20"/>
          <p:cNvSpPr>
            <a:spLocks noChangeArrowheads="1"/>
          </p:cNvSpPr>
          <p:nvPr/>
        </p:nvSpPr>
        <p:spPr bwMode="auto">
          <a:xfrm>
            <a:off x="9134655" y="5090814"/>
            <a:ext cx="3304778" cy="98375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lumMod val="20000"/>
                <a:lumOff val="80000"/>
              </a:schemeClr>
            </a:outerShdw>
          </a:effectLst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>
                <a:solidFill>
                  <a:schemeClr val="bg2">
                    <a:lumMod val="75000"/>
                  </a:schemeClr>
                </a:solidFill>
              </a:rPr>
              <a:t>Поступление денег по договорам</a:t>
            </a:r>
          </a:p>
        </p:txBody>
      </p:sp>
      <p:sp>
        <p:nvSpPr>
          <p:cNvPr id="22" name="Стрелка вниз 21"/>
          <p:cNvSpPr>
            <a:spLocks noChangeArrowheads="1"/>
          </p:cNvSpPr>
          <p:nvPr/>
        </p:nvSpPr>
        <p:spPr bwMode="auto">
          <a:xfrm rot="10800000">
            <a:off x="10251173" y="4268813"/>
            <a:ext cx="489650" cy="714656"/>
          </a:xfrm>
          <a:prstGeom prst="downArrow">
            <a:avLst>
              <a:gd name="adj1" fmla="val 50000"/>
              <a:gd name="adj2" fmla="val 50137"/>
            </a:avLst>
          </a:prstGeom>
          <a:gradFill rotWithShape="1">
            <a:gsLst>
              <a:gs pos="44000">
                <a:srgbClr val="FF7E9C"/>
              </a:gs>
              <a:gs pos="0">
                <a:schemeClr val="bg1"/>
              </a:gs>
              <a:gs pos="100000">
                <a:srgbClr val="D61E24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2600" b="0">
              <a:solidFill>
                <a:srgbClr val="FFFFFF"/>
              </a:solidFill>
            </a:endParaRPr>
          </a:p>
        </p:txBody>
      </p:sp>
      <p:sp>
        <p:nvSpPr>
          <p:cNvPr id="23" name="Скругленный прямоугольник 22"/>
          <p:cNvSpPr>
            <a:spLocks noChangeArrowheads="1"/>
          </p:cNvSpPr>
          <p:nvPr/>
        </p:nvSpPr>
        <p:spPr bwMode="auto">
          <a:xfrm>
            <a:off x="1525577" y="6224558"/>
            <a:ext cx="5000499" cy="98228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lumMod val="20000"/>
                <a:lumOff val="80000"/>
              </a:schemeClr>
            </a:outerShdw>
          </a:effectLst>
        </p:spPr>
        <p:txBody>
          <a:bodyPr anchor="ctr"/>
          <a:lstStyle>
            <a:lvl1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31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0003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75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4775" indent="-257175" defTabSz="5207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0">
                <a:solidFill>
                  <a:schemeClr val="bg2">
                    <a:lumMod val="75000"/>
                  </a:schemeClr>
                </a:solidFill>
              </a:rPr>
              <a:t>Карточки договоров и студентов (с движением по приказам)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2409404" y="671534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3000" kern="0" dirty="0" smtClean="0">
                <a:solidFill>
                  <a:srgbClr val="D61E24"/>
                </a:solidFill>
              </a:rPr>
              <a:t>Учет платных основных образовательных услуг</a:t>
            </a:r>
          </a:p>
        </p:txBody>
      </p:sp>
      <p:sp>
        <p:nvSpPr>
          <p:cNvPr id="45" name="Номер слайда 3"/>
          <p:cNvSpPr txBox="1">
            <a:spLocks/>
          </p:cNvSpPr>
          <p:nvPr/>
        </p:nvSpPr>
        <p:spPr bwMode="auto">
          <a:xfrm>
            <a:off x="12796836" y="6969125"/>
            <a:ext cx="839788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i="0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 kern="12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ru-RU" sz="2400" b="0" dirty="0" smtClean="0">
                <a:solidFill>
                  <a:srgbClr val="292929"/>
                </a:solidFill>
              </a:rPr>
              <a:t>8</a:t>
            </a:r>
            <a:endParaRPr lang="ru-RU" altLang="ru-RU" sz="2400" b="0" dirty="0">
              <a:solidFill>
                <a:srgbClr val="29292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177" y="2062212"/>
            <a:ext cx="6578365" cy="1774930"/>
            <a:chOff x="1475" y="2306054"/>
            <a:chExt cx="6902401" cy="1239481"/>
          </a:xfrm>
        </p:grpSpPr>
        <p:sp>
          <p:nvSpPr>
            <p:cNvPr id="6" name="Rectangle 37"/>
            <p:cNvSpPr/>
            <p:nvPr/>
          </p:nvSpPr>
          <p:spPr>
            <a:xfrm rot="10800000">
              <a:off x="1475" y="2501419"/>
              <a:ext cx="1080849" cy="104411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dirty="0"/>
            </a:p>
          </p:txBody>
        </p:sp>
        <p:sp>
          <p:nvSpPr>
            <p:cNvPr id="8" name="Pentagon 35"/>
            <p:cNvSpPr/>
            <p:nvPr/>
          </p:nvSpPr>
          <p:spPr>
            <a:xfrm rot="10800000" flipH="1">
              <a:off x="713806" y="2306054"/>
              <a:ext cx="6190070" cy="1044116"/>
            </a:xfrm>
            <a:prstGeom prst="homePlat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dirty="0"/>
            </a:p>
          </p:txBody>
        </p:sp>
        <p:sp>
          <p:nvSpPr>
            <p:cNvPr id="9" name="Right Triangle 38"/>
            <p:cNvSpPr/>
            <p:nvPr/>
          </p:nvSpPr>
          <p:spPr>
            <a:xfrm rot="10800000">
              <a:off x="713804" y="3350171"/>
              <a:ext cx="368520" cy="195364"/>
            </a:xfrm>
            <a:prstGeom prst="rt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199489" y="2529691"/>
              <a:ext cx="4821824" cy="580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400" b="0">
                  <a:solidFill>
                    <a:schemeClr val="bg2">
                      <a:lumMod val="75000"/>
                    </a:schemeClr>
                  </a:solidFill>
                  <a:latin typeface="Arial"/>
                </a:rPr>
                <a:t>Свободное анкетирование/ анкетирование выпускников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 flipH="1">
            <a:off x="1473" y="4203533"/>
            <a:ext cx="6578365" cy="1774930"/>
            <a:chOff x="8127901" y="2306054"/>
            <a:chExt cx="5318224" cy="1239481"/>
          </a:xfrm>
        </p:grpSpPr>
        <p:grpSp>
          <p:nvGrpSpPr>
            <p:cNvPr id="12" name="Группа 11"/>
            <p:cNvGrpSpPr/>
            <p:nvPr/>
          </p:nvGrpSpPr>
          <p:grpSpPr>
            <a:xfrm flipH="1">
              <a:off x="8127901" y="2306054"/>
              <a:ext cx="5318224" cy="1239481"/>
              <a:chOff x="6622442" y="2828113"/>
              <a:chExt cx="5318224" cy="1239481"/>
            </a:xfrm>
          </p:grpSpPr>
          <p:sp>
            <p:nvSpPr>
              <p:cNvPr id="14" name="Rectangle 37"/>
              <p:cNvSpPr/>
              <p:nvPr/>
            </p:nvSpPr>
            <p:spPr>
              <a:xfrm rot="10800000">
                <a:off x="6622442" y="3023478"/>
                <a:ext cx="1080849" cy="104411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dirty="0"/>
              </a:p>
            </p:txBody>
          </p:sp>
          <p:sp>
            <p:nvSpPr>
              <p:cNvPr id="15" name="Pentagon 35"/>
              <p:cNvSpPr/>
              <p:nvPr/>
            </p:nvSpPr>
            <p:spPr>
              <a:xfrm rot="10800000" flipH="1">
                <a:off x="7334773" y="2828113"/>
                <a:ext cx="4605893" cy="1044116"/>
              </a:xfrm>
              <a:prstGeom prst="homePlat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dirty="0"/>
              </a:p>
            </p:txBody>
          </p:sp>
          <p:sp>
            <p:nvSpPr>
              <p:cNvPr id="16" name="Right Triangle 38"/>
              <p:cNvSpPr/>
              <p:nvPr/>
            </p:nvSpPr>
            <p:spPr>
              <a:xfrm rot="10800000">
                <a:off x="7334771" y="3872230"/>
                <a:ext cx="368520" cy="195364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dirty="0"/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8672200" y="2537959"/>
              <a:ext cx="3877336" cy="580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400" b="0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Удовлетворенность по результатам семестра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7629759" y="4247453"/>
            <a:ext cx="4821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chemeClr val="bg2">
                    <a:lumMod val="75000"/>
                  </a:schemeClr>
                </a:solidFill>
              </a:rPr>
              <a:t>Создание анкет в 1с Университете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63780" y="4788053"/>
            <a:ext cx="5396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chemeClr val="bg2">
                    <a:lumMod val="75000"/>
                  </a:schemeClr>
                </a:solidFill>
              </a:rPr>
              <a:t>Автоматический подбор вопросов на основании учебного плана студента </a:t>
            </a:r>
          </a:p>
        </p:txBody>
      </p:sp>
      <p:sp>
        <p:nvSpPr>
          <p:cNvPr id="19" name="Овал 18"/>
          <p:cNvSpPr/>
          <p:nvPr/>
        </p:nvSpPr>
        <p:spPr bwMode="auto">
          <a:xfrm>
            <a:off x="7115635" y="4203533"/>
            <a:ext cx="425192" cy="425192"/>
          </a:xfrm>
          <a:prstGeom prst="ellipse">
            <a:avLst/>
          </a:prstGeom>
          <a:solidFill>
            <a:srgbClr val="F9E383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1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7115635" y="4755806"/>
            <a:ext cx="425192" cy="425192"/>
          </a:xfrm>
          <a:prstGeom prst="ellipse">
            <a:avLst/>
          </a:prstGeom>
          <a:solidFill>
            <a:srgbClr val="F9E383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2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63780" y="5476551"/>
            <a:ext cx="5783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chemeClr val="bg2">
                    <a:lumMod val="75000"/>
                  </a:schemeClr>
                </a:solidFill>
              </a:rPr>
              <a:t>Запуск анкетирования через 1с в личном кабинете </a:t>
            </a:r>
          </a:p>
        </p:txBody>
      </p:sp>
      <p:sp>
        <p:nvSpPr>
          <p:cNvPr id="23" name="Овал 22"/>
          <p:cNvSpPr/>
          <p:nvPr/>
        </p:nvSpPr>
        <p:spPr bwMode="auto">
          <a:xfrm>
            <a:off x="7115635" y="5440894"/>
            <a:ext cx="425192" cy="425192"/>
          </a:xfrm>
          <a:prstGeom prst="ellipse">
            <a:avLst/>
          </a:prstGeom>
          <a:solidFill>
            <a:srgbClr val="F9E383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617013" y="2084549"/>
            <a:ext cx="4821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>
                <a:solidFill>
                  <a:schemeClr val="bg2">
                    <a:lumMod val="75000"/>
                  </a:schemeClr>
                </a:solidFill>
              </a:rPr>
              <a:t>Создание анкет в 1с Университете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651034" y="2625149"/>
            <a:ext cx="4787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chemeClr val="bg2">
                    <a:lumMod val="75000"/>
                  </a:schemeClr>
                </a:solidFill>
              </a:rPr>
              <a:t>Запуск анкет через 1с в Личных кабинетах</a:t>
            </a:r>
          </a:p>
        </p:txBody>
      </p:sp>
      <p:sp>
        <p:nvSpPr>
          <p:cNvPr id="27" name="Овал 26"/>
          <p:cNvSpPr/>
          <p:nvPr/>
        </p:nvSpPr>
        <p:spPr bwMode="auto">
          <a:xfrm>
            <a:off x="7102889" y="2040629"/>
            <a:ext cx="425192" cy="425192"/>
          </a:xfrm>
          <a:prstGeom prst="ellipse">
            <a:avLst/>
          </a:prstGeom>
          <a:solidFill>
            <a:srgbClr val="B2B2B2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Овал 27"/>
          <p:cNvSpPr/>
          <p:nvPr/>
        </p:nvSpPr>
        <p:spPr bwMode="auto">
          <a:xfrm>
            <a:off x="7102889" y="2592902"/>
            <a:ext cx="425192" cy="425192"/>
          </a:xfrm>
          <a:prstGeom prst="ellipse">
            <a:avLst/>
          </a:prstGeom>
          <a:solidFill>
            <a:srgbClr val="B2B2B2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51034" y="3165749"/>
            <a:ext cx="4787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>
                <a:solidFill>
                  <a:schemeClr val="bg2">
                    <a:lumMod val="75000"/>
                  </a:schemeClr>
                </a:solidFill>
              </a:rPr>
              <a:t>Получение отчетности</a:t>
            </a:r>
          </a:p>
        </p:txBody>
      </p:sp>
      <p:sp>
        <p:nvSpPr>
          <p:cNvPr id="30" name="Овал 29"/>
          <p:cNvSpPr/>
          <p:nvPr/>
        </p:nvSpPr>
        <p:spPr bwMode="auto">
          <a:xfrm>
            <a:off x="7102889" y="3130092"/>
            <a:ext cx="425192" cy="425192"/>
          </a:xfrm>
          <a:prstGeom prst="ellipse">
            <a:avLst/>
          </a:prstGeom>
          <a:solidFill>
            <a:srgbClr val="B2B2B2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663780" y="6055609"/>
            <a:ext cx="4787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chemeClr val="bg2">
                    <a:lumMod val="75000"/>
                  </a:schemeClr>
                </a:solidFill>
              </a:rPr>
              <a:t>Получение отчетности</a:t>
            </a:r>
          </a:p>
        </p:txBody>
      </p:sp>
      <p:sp>
        <p:nvSpPr>
          <p:cNvPr id="34" name="Овал 33"/>
          <p:cNvSpPr/>
          <p:nvPr/>
        </p:nvSpPr>
        <p:spPr bwMode="auto">
          <a:xfrm>
            <a:off x="7115635" y="6023362"/>
            <a:ext cx="425192" cy="425192"/>
          </a:xfrm>
          <a:prstGeom prst="ellipse">
            <a:avLst/>
          </a:prstGeom>
          <a:solidFill>
            <a:srgbClr val="F9E383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dirty="0">
                <a:solidFill>
                  <a:schemeClr val="bg2"/>
                </a:solidFill>
              </a:rPr>
              <a:t>4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63780" y="6596209"/>
            <a:ext cx="4787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chemeClr val="bg2">
                    <a:lumMod val="75000"/>
                  </a:schemeClr>
                </a:solidFill>
              </a:rPr>
              <a:t>Лучшие преподаватели семестра</a:t>
            </a:r>
          </a:p>
        </p:txBody>
      </p:sp>
      <p:sp>
        <p:nvSpPr>
          <p:cNvPr id="36" name="Овал 35"/>
          <p:cNvSpPr/>
          <p:nvPr/>
        </p:nvSpPr>
        <p:spPr bwMode="auto">
          <a:xfrm>
            <a:off x="7115635" y="6560552"/>
            <a:ext cx="425192" cy="425192"/>
          </a:xfrm>
          <a:prstGeom prst="ellipse">
            <a:avLst/>
          </a:prstGeom>
          <a:solidFill>
            <a:srgbClr val="F9E383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dirty="0">
                <a:solidFill>
                  <a:schemeClr val="bg2"/>
                </a:solidFill>
              </a:rPr>
              <a:t>5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2409404" y="671534"/>
            <a:ext cx="9823064" cy="5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defRPr>
            </a:lvl5pPr>
            <a:lvl6pPr marL="65603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31206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196809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62412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71" b="1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800" kern="0" dirty="0">
                <a:solidFill>
                  <a:srgbClr val="D61E24"/>
                </a:solidFill>
              </a:rPr>
              <a:t>Анкетирование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603250" y="6374507"/>
            <a:ext cx="1736013" cy="785118"/>
            <a:chOff x="603250" y="6219825"/>
            <a:chExt cx="2078038" cy="939800"/>
          </a:xfrm>
        </p:grpSpPr>
        <p:pic>
          <p:nvPicPr>
            <p:cNvPr id="39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19825"/>
              <a:ext cx="1377950" cy="55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603250" y="6777038"/>
              <a:ext cx="2078038" cy="382587"/>
            </a:xfrm>
            <a:prstGeom prst="rect">
              <a:avLst/>
            </a:prstGeom>
            <a:noFill/>
          </p:spPr>
          <p:txBody>
            <a:bodyPr wrap="none" lIns="87566" tIns="55605" rIns="111207" bIns="55605">
              <a:spAutoFit/>
            </a:bodyPr>
            <a:lstStyle>
              <a:lvl1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520700">
                <a:lnSpc>
                  <a:spcPct val="110000"/>
                </a:lnSpc>
                <a:spcBef>
                  <a:spcPct val="50000"/>
                </a:spcBef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431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30003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575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914775" indent="-257175" defTabSz="5207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3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Национальный исследовательский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800" b="0" dirty="0">
                  <a:solidFill>
                    <a:srgbClr val="4C4C4C"/>
                  </a:solidFill>
                </a:rPr>
                <a:t>технологический университет</a:t>
              </a:r>
            </a:p>
          </p:txBody>
        </p:sp>
      </p:grpSp>
      <p:sp>
        <p:nvSpPr>
          <p:cNvPr id="4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2619038" y="6999288"/>
            <a:ext cx="827087" cy="5651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3625" indent="-407988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638300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2293938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951163" indent="-327025">
              <a:lnSpc>
                <a:spcPct val="110000"/>
              </a:lnSpc>
              <a:spcBef>
                <a:spcPct val="50000"/>
              </a:spcBef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34083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8655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43227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779963" indent="-32702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300" b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600" b="0" dirty="0" smtClean="0">
                <a:solidFill>
                  <a:srgbClr val="292929"/>
                </a:solidFill>
              </a:rPr>
              <a:t>9</a:t>
            </a:r>
            <a:endParaRPr lang="ru-RU" altLang="ru-RU" sz="2600" b="0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4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14_шаблон">
  <a:themeElements>
    <a:clrScheme name="914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914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ISIS">
    <a:dk1>
      <a:srgbClr val="009FDF"/>
    </a:dk1>
    <a:lt1>
      <a:sysClr val="window" lastClr="FFFFFF"/>
    </a:lt1>
    <a:dk2>
      <a:srgbClr val="4C4C4C"/>
    </a:dk2>
    <a:lt2>
      <a:srgbClr val="FFFFFF"/>
    </a:lt2>
    <a:accent1>
      <a:srgbClr val="F65275"/>
    </a:accent1>
    <a:accent2>
      <a:srgbClr val="407EC9"/>
    </a:accent2>
    <a:accent3>
      <a:srgbClr val="F2A900"/>
    </a:accent3>
    <a:accent4>
      <a:srgbClr val="C04C36"/>
    </a:accent4>
    <a:accent5>
      <a:srgbClr val="6CC24A"/>
    </a:accent5>
    <a:accent6>
      <a:srgbClr val="009CA6"/>
    </a:accent6>
    <a:hlink>
      <a:srgbClr val="0033A0"/>
    </a:hlink>
    <a:folHlink>
      <a:srgbClr val="001871"/>
    </a:folHlink>
  </a:clrScheme>
  <a:fontScheme name="Классическая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0909_шаблон</Template>
  <TotalTime>7267</TotalTime>
  <Words>1041</Words>
  <Application>Microsoft Office PowerPoint</Application>
  <PresentationFormat>Произвольный</PresentationFormat>
  <Paragraphs>273</Paragraphs>
  <Slides>20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914_шаблон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</dc:creator>
  <cp:lastModifiedBy>Пользователь Windows</cp:lastModifiedBy>
  <cp:revision>282</cp:revision>
  <cp:lastPrinted>2019-01-26T16:31:00Z</cp:lastPrinted>
  <dcterms:created xsi:type="dcterms:W3CDTF">2009-12-11T10:55:42Z</dcterms:created>
  <dcterms:modified xsi:type="dcterms:W3CDTF">2019-01-29T09:34:48Z</dcterms:modified>
</cp:coreProperties>
</file>